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comments/comment5.xml" ContentType="application/vnd.openxmlformats-officedocument.presentationml.comments+xml"/>
  <Override PartName="/ppt/notesSlides/notesSlide7.xml" ContentType="application/vnd.openxmlformats-officedocument.presentationml.notesSlide+xml"/>
  <Override PartName="/ppt/comments/comment6.xml" ContentType="application/vnd.openxmlformats-officedocument.presentationml.comments+xml"/>
  <Override PartName="/ppt/notesSlides/notesSlide8.xml" ContentType="application/vnd.openxmlformats-officedocument.presentationml.notesSlide+xml"/>
  <Override PartName="/ppt/comments/comment7.xml" ContentType="application/vnd.openxmlformats-officedocument.presentationml.comments+xml"/>
  <Override PartName="/ppt/notesSlides/notesSlide9.xml" ContentType="application/vnd.openxmlformats-officedocument.presentationml.notesSlide+xml"/>
  <Override PartName="/ppt/comments/comment8.xml" ContentType="application/vnd.openxmlformats-officedocument.presentationml.comments+xml"/>
  <Override PartName="/ppt/notesSlides/notesSlide10.xml" ContentType="application/vnd.openxmlformats-officedocument.presentationml.notesSlide+xml"/>
  <Override PartName="/ppt/comments/comment9.xml" ContentType="application/vnd.openxmlformats-officedocument.presentationml.comments+xml"/>
  <Override PartName="/ppt/notesSlides/notesSlide11.xml" ContentType="application/vnd.openxmlformats-officedocument.presentationml.notesSlide+xml"/>
  <Override PartName="/ppt/comments/comment10.xml" ContentType="application/vnd.openxmlformats-officedocument.presentationml.comments+xml"/>
  <Override PartName="/ppt/notesSlides/notesSlide12.xml" ContentType="application/vnd.openxmlformats-officedocument.presentationml.notesSlide+xml"/>
  <Override PartName="/ppt/comments/comment11.xml" ContentType="application/vnd.openxmlformats-officedocument.presentationml.comments+xml"/>
  <Override PartName="/ppt/notesSlides/notesSlide13.xml" ContentType="application/vnd.openxmlformats-officedocument.presentationml.notesSlide+xml"/>
  <Override PartName="/ppt/comments/comment12.xml" ContentType="application/vnd.openxmlformats-officedocument.presentationml.comments+xml"/>
  <Override PartName="/ppt/notesSlides/notesSlide14.xml" ContentType="application/vnd.openxmlformats-officedocument.presentationml.notesSlide+xml"/>
  <Override PartName="/ppt/comments/comment13.xml" ContentType="application/vnd.openxmlformats-officedocument.presentationml.comments+xml"/>
  <Override PartName="/ppt/notesSlides/notesSlide15.xml" ContentType="application/vnd.openxmlformats-officedocument.presentationml.notesSlide+xml"/>
  <Override PartName="/ppt/comments/comment14.xml" ContentType="application/vnd.openxmlformats-officedocument.presentationml.comments+xml"/>
  <Override PartName="/ppt/notesSlides/notesSlide16.xml" ContentType="application/vnd.openxmlformats-officedocument.presentationml.notesSlide+xml"/>
  <Override PartName="/ppt/comments/comment15.xml" ContentType="application/vnd.openxmlformats-officedocument.presentationml.comments+xml"/>
  <Override PartName="/ppt/notesSlides/notesSlide17.xml" ContentType="application/vnd.openxmlformats-officedocument.presentationml.notesSlide+xml"/>
  <Override PartName="/ppt/comments/comment16.xml" ContentType="application/vnd.openxmlformats-officedocument.presentationml.comments+xml"/>
  <Override PartName="/ppt/notesSlides/notesSlide18.xml" ContentType="application/vnd.openxmlformats-officedocument.presentationml.notesSlide+xml"/>
  <Override PartName="/ppt/comments/comment17.xml" ContentType="application/vnd.openxmlformats-officedocument.presentationml.comments+xml"/>
  <Override PartName="/ppt/notesSlides/notesSlide19.xml" ContentType="application/vnd.openxmlformats-officedocument.presentationml.notesSlide+xml"/>
  <Override PartName="/ppt/comments/comment18.xml" ContentType="application/vnd.openxmlformats-officedocument.presentationml.comments+xml"/>
  <Override PartName="/ppt/notesSlides/notesSlide20.xml" ContentType="application/vnd.openxmlformats-officedocument.presentationml.notesSlide+xml"/>
  <Override PartName="/ppt/comments/comment19.xml" ContentType="application/vnd.openxmlformats-officedocument.presentationml.comments+xml"/>
  <Override PartName="/ppt/notesSlides/notesSlide21.xml" ContentType="application/vnd.openxmlformats-officedocument.presentationml.notesSlide+xml"/>
  <Override PartName="/ppt/comments/comment20.xml" ContentType="application/vnd.openxmlformats-officedocument.presentationml.comments+xml"/>
  <Override PartName="/ppt/notesSlides/notesSlide22.xml" ContentType="application/vnd.openxmlformats-officedocument.presentationml.notesSlide+xml"/>
  <Override PartName="/ppt/comments/comment21.xml" ContentType="application/vnd.openxmlformats-officedocument.presentationml.comments+xml"/>
  <Override PartName="/ppt/notesSlides/notesSlide23.xml" ContentType="application/vnd.openxmlformats-officedocument.presentationml.notesSlide+xml"/>
  <Override PartName="/ppt/comments/comment22.xml" ContentType="application/vnd.openxmlformats-officedocument.presentationml.comments+xml"/>
  <Override PartName="/ppt/notesSlides/notesSlide24.xml" ContentType="application/vnd.openxmlformats-officedocument.presentationml.notesSlide+xml"/>
  <Override PartName="/ppt/comments/comment23.xml" ContentType="application/vnd.openxmlformats-officedocument.presentationml.comments+xml"/>
  <Override PartName="/ppt/notesSlides/notesSlide25.xml" ContentType="application/vnd.openxmlformats-officedocument.presentationml.notesSlide+xml"/>
  <Override PartName="/ppt/comments/comment24.xml" ContentType="application/vnd.openxmlformats-officedocument.presentationml.comments+xml"/>
  <Override PartName="/ppt/notesSlides/notesSlide26.xml" ContentType="application/vnd.openxmlformats-officedocument.presentationml.notesSlide+xml"/>
  <Override PartName="/ppt/comments/comment25.xml" ContentType="application/vnd.openxmlformats-officedocument.presentationml.comments+xml"/>
  <Override PartName="/ppt/notesSlides/notesSlide27.xml" ContentType="application/vnd.openxmlformats-officedocument.presentationml.notesSlide+xml"/>
  <Override PartName="/ppt/comments/comment26.xml" ContentType="application/vnd.openxmlformats-officedocument.presentationml.comments+xml"/>
  <Override PartName="/ppt/notesSlides/notesSlide28.xml" ContentType="application/vnd.openxmlformats-officedocument.presentationml.notesSlide+xml"/>
  <Override PartName="/ppt/comments/comment27.xml" ContentType="application/vnd.openxmlformats-officedocument.presentationml.comments+xml"/>
  <Override PartName="/ppt/notesSlides/notesSlide29.xml" ContentType="application/vnd.openxmlformats-officedocument.presentationml.notesSlide+xml"/>
  <Override PartName="/ppt/comments/comment28.xml" ContentType="application/vnd.openxmlformats-officedocument.presentationml.comments+xml"/>
  <Override PartName="/ppt/notesSlides/notesSlide30.xml" ContentType="application/vnd.openxmlformats-officedocument.presentationml.notesSlide+xml"/>
  <Override PartName="/ppt/comments/comment29.xml" ContentType="application/vnd.openxmlformats-officedocument.presentationml.comments+xml"/>
  <Override PartName="/ppt/notesSlides/notesSlide31.xml" ContentType="application/vnd.openxmlformats-officedocument.presentationml.notesSlide+xml"/>
  <Override PartName="/ppt/comments/comment30.xml" ContentType="application/vnd.openxmlformats-officedocument.presentationml.comments+xml"/>
  <Override PartName="/ppt/notesSlides/notesSlide32.xml" ContentType="application/vnd.openxmlformats-officedocument.presentationml.notesSlide+xml"/>
  <Override PartName="/ppt/comments/comment31.xml" ContentType="application/vnd.openxmlformats-officedocument.presentationml.comments+xml"/>
  <Override PartName="/ppt/notesSlides/notesSlide33.xml" ContentType="application/vnd.openxmlformats-officedocument.presentationml.notesSlide+xml"/>
  <Override PartName="/ppt/comments/comment32.xml" ContentType="application/vnd.openxmlformats-officedocument.presentationml.comments+xml"/>
  <Override PartName="/ppt/notesSlides/notesSlide34.xml" ContentType="application/vnd.openxmlformats-officedocument.presentationml.notesSlide+xml"/>
  <Override PartName="/ppt/comments/comment33.xml" ContentType="application/vnd.openxmlformats-officedocument.presentationml.comments+xml"/>
  <Override PartName="/ppt/notesSlides/notesSlide35.xml" ContentType="application/vnd.openxmlformats-officedocument.presentationml.notesSlide+xml"/>
  <Override PartName="/ppt/comments/comment34.xml" ContentType="application/vnd.openxmlformats-officedocument.presentationml.comments+xml"/>
  <Override PartName="/ppt/notesSlides/notesSlide36.xml" ContentType="application/vnd.openxmlformats-officedocument.presentationml.notesSlide+xml"/>
  <Override PartName="/ppt/comments/comment35.xml" ContentType="application/vnd.openxmlformats-officedocument.presentationml.comments+xml"/>
  <Override PartName="/ppt/notesSlides/notesSlide37.xml" ContentType="application/vnd.openxmlformats-officedocument.presentationml.notesSlide+xml"/>
  <Override PartName="/ppt/comments/comment36.xml" ContentType="application/vnd.openxmlformats-officedocument.presentationml.comments+xml"/>
  <Override PartName="/ppt/notesSlides/notesSlide38.xml" ContentType="application/vnd.openxmlformats-officedocument.presentationml.notesSlide+xml"/>
  <Override PartName="/ppt/comments/comment37.xml" ContentType="application/vnd.openxmlformats-officedocument.presentationml.comments+xml"/>
  <Override PartName="/ppt/notesSlides/notesSlide39.xml" ContentType="application/vnd.openxmlformats-officedocument.presentationml.notesSlide+xml"/>
  <Override PartName="/ppt/comments/comment38.xml" ContentType="application/vnd.openxmlformats-officedocument.presentationml.comments+xml"/>
  <Override PartName="/ppt/notesSlides/notesSlide40.xml" ContentType="application/vnd.openxmlformats-officedocument.presentationml.notesSlide+xml"/>
  <Override PartName="/ppt/comments/comment39.xml" ContentType="application/vnd.openxmlformats-officedocument.presentationml.comments+xml"/>
  <Override PartName="/ppt/notesSlides/notesSlide41.xml" ContentType="application/vnd.openxmlformats-officedocument.presentationml.notesSlide+xml"/>
  <Override PartName="/ppt/comments/comment40.xml" ContentType="application/vnd.openxmlformats-officedocument.presentationml.comments+xml"/>
  <Override PartName="/ppt/notesSlides/notesSlide42.xml" ContentType="application/vnd.openxmlformats-officedocument.presentationml.notesSlide+xml"/>
  <Override PartName="/ppt/comments/comment41.xml" ContentType="application/vnd.openxmlformats-officedocument.presentationml.comments+xml"/>
  <Override PartName="/ppt/notesSlides/notesSlide43.xml" ContentType="application/vnd.openxmlformats-officedocument.presentationml.notesSlide+xml"/>
  <Override PartName="/ppt/comments/comment42.xml" ContentType="application/vnd.openxmlformats-officedocument.presentationml.comments+xml"/>
  <Override PartName="/ppt/notesSlides/notesSlide44.xml" ContentType="application/vnd.openxmlformats-officedocument.presentationml.notesSlide+xml"/>
  <Override PartName="/ppt/comments/comment43.xml" ContentType="application/vnd.openxmlformats-officedocument.presentationml.comments+xml"/>
  <Override PartName="/ppt/notesSlides/notesSlide45.xml" ContentType="application/vnd.openxmlformats-officedocument.presentationml.notesSlide+xml"/>
  <Override PartName="/ppt/comments/comment44.xml" ContentType="application/vnd.openxmlformats-officedocument.presentationml.comments+xml"/>
  <Override PartName="/ppt/notesSlides/notesSlide46.xml" ContentType="application/vnd.openxmlformats-officedocument.presentationml.notesSlide+xml"/>
  <Override PartName="/ppt/comments/comment45.xml" ContentType="application/vnd.openxmlformats-officedocument.presentationml.comments+xml"/>
  <Override PartName="/ppt/notesSlides/notesSlide47.xml" ContentType="application/vnd.openxmlformats-officedocument.presentationml.notesSlide+xml"/>
  <Override PartName="/ppt/comments/comment46.xml" ContentType="application/vnd.openxmlformats-officedocument.presentationml.comments+xml"/>
  <Override PartName="/ppt/notesSlides/notesSlide48.xml" ContentType="application/vnd.openxmlformats-officedocument.presentationml.notesSlide+xml"/>
  <Override PartName="/ppt/comments/comment47.xml" ContentType="application/vnd.openxmlformats-officedocument.presentationml.comments+xml"/>
  <Override PartName="/ppt/notesSlides/notesSlide49.xml" ContentType="application/vnd.openxmlformats-officedocument.presentationml.notesSlide+xml"/>
  <Override PartName="/ppt/comments/comment48.xml" ContentType="application/vnd.openxmlformats-officedocument.presentationml.comments+xml"/>
  <Override PartName="/ppt/notesSlides/notesSlide50.xml" ContentType="application/vnd.openxmlformats-officedocument.presentationml.notesSlide+xml"/>
  <Override PartName="/ppt/comments/comment49.xml" ContentType="application/vnd.openxmlformats-officedocument.presentationml.comments+xml"/>
  <Override PartName="/ppt/notesSlides/notesSlide51.xml" ContentType="application/vnd.openxmlformats-officedocument.presentationml.notesSlide+xml"/>
  <Override PartName="/ppt/comments/comment50.xml" ContentType="application/vnd.openxmlformats-officedocument.presentationml.comments+xml"/>
  <Override PartName="/ppt/notesSlides/notesSlide52.xml" ContentType="application/vnd.openxmlformats-officedocument.presentationml.notesSlide+xml"/>
  <Override PartName="/ppt/comments/comment51.xml" ContentType="application/vnd.openxmlformats-officedocument.presentationml.comments+xml"/>
  <Override PartName="/ppt/notesSlides/notesSlide53.xml" ContentType="application/vnd.openxmlformats-officedocument.presentationml.notesSlide+xml"/>
  <Override PartName="/ppt/comments/comment52.xml" ContentType="application/vnd.openxmlformats-officedocument.presentationml.comments+xml"/>
  <Override PartName="/ppt/notesSlides/notesSlide54.xml" ContentType="application/vnd.openxmlformats-officedocument.presentationml.notesSlide+xml"/>
  <Override PartName="/ppt/comments/comment53.xml" ContentType="application/vnd.openxmlformats-officedocument.presentationml.comments+xml"/>
  <Override PartName="/ppt/notesSlides/notesSlide55.xml" ContentType="application/vnd.openxmlformats-officedocument.presentationml.notesSlide+xml"/>
  <Override PartName="/ppt/comments/comment54.xml" ContentType="application/vnd.openxmlformats-officedocument.presentationml.comments+xml"/>
  <Override PartName="/ppt/notesSlides/notesSlide56.xml" ContentType="application/vnd.openxmlformats-officedocument.presentationml.notesSlide+xml"/>
  <Override PartName="/ppt/comments/comment55.xml" ContentType="application/vnd.openxmlformats-officedocument.presentationml.comments+xml"/>
  <Override PartName="/ppt/notesSlides/notesSlide57.xml" ContentType="application/vnd.openxmlformats-officedocument.presentationml.notesSlide+xml"/>
  <Override PartName="/ppt/comments/comment56.xml" ContentType="application/vnd.openxmlformats-officedocument.presentationml.comments+xml"/>
  <Override PartName="/ppt/notesSlides/notesSlide58.xml" ContentType="application/vnd.openxmlformats-officedocument.presentationml.notesSlide+xml"/>
  <Override PartName="/ppt/comments/comment57.xml" ContentType="application/vnd.openxmlformats-officedocument.presentationml.comments+xml"/>
  <Override PartName="/ppt/notesSlides/notesSlide59.xml" ContentType="application/vnd.openxmlformats-officedocument.presentationml.notesSlide+xml"/>
  <Override PartName="/ppt/comments/comment58.xml" ContentType="application/vnd.openxmlformats-officedocument.presentationml.comments+xml"/>
  <Override PartName="/ppt/notesSlides/notesSlide60.xml" ContentType="application/vnd.openxmlformats-officedocument.presentationml.notesSlide+xml"/>
  <Override PartName="/ppt/comments/comment59.xml" ContentType="application/vnd.openxmlformats-officedocument.presentationml.comments+xml"/>
  <Override PartName="/ppt/notesSlides/notesSlide61.xml" ContentType="application/vnd.openxmlformats-officedocument.presentationml.notesSlide+xml"/>
  <Override PartName="/ppt/comments/comment60.xml" ContentType="application/vnd.openxmlformats-officedocument.presentationml.comments+xml"/>
  <Override PartName="/ppt/notesSlides/notesSlide62.xml" ContentType="application/vnd.openxmlformats-officedocument.presentationml.notesSlide+xml"/>
  <Override PartName="/ppt/comments/comment61.xml" ContentType="application/vnd.openxmlformats-officedocument.presentationml.comments+xml"/>
  <Override PartName="/ppt/notesSlides/notesSlide63.xml" ContentType="application/vnd.openxmlformats-officedocument.presentationml.notesSlide+xml"/>
  <Override PartName="/ppt/comments/comment62.xml" ContentType="application/vnd.openxmlformats-officedocument.presentationml.comments+xml"/>
  <Override PartName="/ppt/notesSlides/notesSlide64.xml" ContentType="application/vnd.openxmlformats-officedocument.presentationml.notesSlide+xml"/>
  <Override PartName="/ppt/comments/comment63.xml" ContentType="application/vnd.openxmlformats-officedocument.presentationml.comments+xml"/>
  <Override PartName="/ppt/notesSlides/notesSlide65.xml" ContentType="application/vnd.openxmlformats-officedocument.presentationml.notesSlide+xml"/>
  <Override PartName="/ppt/comments/comment64.xml" ContentType="application/vnd.openxmlformats-officedocument.presentationml.comments+xml"/>
  <Override PartName="/ppt/notesSlides/notesSlide66.xml" ContentType="application/vnd.openxmlformats-officedocument.presentationml.notesSlide+xml"/>
  <Override PartName="/ppt/comments/comment65.xml" ContentType="application/vnd.openxmlformats-officedocument.presentationml.comments+xml"/>
  <Override PartName="/ppt/notesSlides/notesSlide67.xml" ContentType="application/vnd.openxmlformats-officedocument.presentationml.notesSlide+xml"/>
  <Override PartName="/ppt/comments/comment66.xml" ContentType="application/vnd.openxmlformats-officedocument.presentationml.comments+xml"/>
  <Override PartName="/ppt/notesSlides/notesSlide68.xml" ContentType="application/vnd.openxmlformats-officedocument.presentationml.notesSlide+xml"/>
  <Override PartName="/ppt/comments/comment67.xml" ContentType="application/vnd.openxmlformats-officedocument.presentationml.comments+xml"/>
  <Override PartName="/ppt/notesSlides/notesSlide69.xml" ContentType="application/vnd.openxmlformats-officedocument.presentationml.notesSlide+xml"/>
  <Override PartName="/ppt/comments/comment68.xml" ContentType="application/vnd.openxmlformats-officedocument.presentationml.comments+xml"/>
  <Override PartName="/ppt/notesSlides/notesSlide70.xml" ContentType="application/vnd.openxmlformats-officedocument.presentationml.notesSlide+xml"/>
  <Override PartName="/ppt/comments/comment69.xml" ContentType="application/vnd.openxmlformats-officedocument.presentationml.comments+xml"/>
  <Override PartName="/ppt/notesSlides/notesSlide71.xml" ContentType="application/vnd.openxmlformats-officedocument.presentationml.notesSlide+xml"/>
  <Override PartName="/ppt/comments/comment70.xml" ContentType="application/vnd.openxmlformats-officedocument.presentationml.comments+xml"/>
  <Override PartName="/ppt/notesSlides/notesSlide72.xml" ContentType="application/vnd.openxmlformats-officedocument.presentationml.notesSlide+xml"/>
  <Override PartName="/ppt/comments/comment71.xml" ContentType="application/vnd.openxmlformats-officedocument.presentationml.comments+xml"/>
  <Override PartName="/ppt/notesSlides/notesSlide73.xml" ContentType="application/vnd.openxmlformats-officedocument.presentationml.notesSlide+xml"/>
  <Override PartName="/ppt/comments/comment72.xml" ContentType="application/vnd.openxmlformats-officedocument.presentationml.comments+xml"/>
  <Override PartName="/ppt/notesSlides/notesSlide74.xml" ContentType="application/vnd.openxmlformats-officedocument.presentationml.notesSlide+xml"/>
  <Override PartName="/ppt/comments/comment73.xml" ContentType="application/vnd.openxmlformats-officedocument.presentationml.comments+xml"/>
  <Override PartName="/ppt/notesSlides/notesSlide75.xml" ContentType="application/vnd.openxmlformats-officedocument.presentationml.notesSlide+xml"/>
  <Override PartName="/ppt/comments/comment74.xml" ContentType="application/vnd.openxmlformats-officedocument.presentationml.comments+xml"/>
  <Override PartName="/ppt/notesSlides/notesSlide76.xml" ContentType="application/vnd.openxmlformats-officedocument.presentationml.notesSlide+xml"/>
  <Override PartName="/ppt/comments/comment75.xml" ContentType="application/vnd.openxmlformats-officedocument.presentationml.comments+xml"/>
  <Override PartName="/ppt/notesSlides/notesSlide77.xml" ContentType="application/vnd.openxmlformats-officedocument.presentationml.notesSlide+xml"/>
  <Override PartName="/ppt/comments/comment76.xml" ContentType="application/vnd.openxmlformats-officedocument.presentationml.comments+xml"/>
  <Override PartName="/ppt/notesSlides/notesSlide78.xml" ContentType="application/vnd.openxmlformats-officedocument.presentationml.notesSlide+xml"/>
  <Override PartName="/ppt/comments/comment77.xml" ContentType="application/vnd.openxmlformats-officedocument.presentationml.comments+xml"/>
  <Override PartName="/ppt/notesSlides/notesSlide79.xml" ContentType="application/vnd.openxmlformats-officedocument.presentationml.notesSlide+xml"/>
  <Override PartName="/ppt/comments/comment78.xml" ContentType="application/vnd.openxmlformats-officedocument.presentationml.comments+xml"/>
  <Override PartName="/ppt/notesSlides/notesSlide80.xml" ContentType="application/vnd.openxmlformats-officedocument.presentationml.notesSlide+xml"/>
  <Override PartName="/ppt/comments/comment79.xml" ContentType="application/vnd.openxmlformats-officedocument.presentationml.comments+xml"/>
  <Override PartName="/ppt/notesSlides/notesSlide81.xml" ContentType="application/vnd.openxmlformats-officedocument.presentationml.notesSlide+xml"/>
  <Override PartName="/ppt/comments/comment80.xml" ContentType="application/vnd.openxmlformats-officedocument.presentationml.comments+xml"/>
  <Override PartName="/ppt/notesSlides/notesSlide82.xml" ContentType="application/vnd.openxmlformats-officedocument.presentationml.notesSlide+xml"/>
  <Override PartName="/ppt/comments/comment81.xml" ContentType="application/vnd.openxmlformats-officedocument.presentationml.comments+xml"/>
  <Override PartName="/ppt/notesSlides/notesSlide83.xml" ContentType="application/vnd.openxmlformats-officedocument.presentationml.notesSlide+xml"/>
  <Override PartName="/ppt/comments/comment82.xml" ContentType="application/vnd.openxmlformats-officedocument.presentationml.comments+xml"/>
  <Override PartName="/ppt/notesSlides/notesSlide84.xml" ContentType="application/vnd.openxmlformats-officedocument.presentationml.notesSlide+xml"/>
  <Override PartName="/ppt/comments/comment83.xml" ContentType="application/vnd.openxmlformats-officedocument.presentationml.comments+xml"/>
  <Override PartName="/ppt/notesSlides/notesSlide85.xml" ContentType="application/vnd.openxmlformats-officedocument.presentationml.notesSlide+xml"/>
  <Override PartName="/ppt/comments/comment84.xml" ContentType="application/vnd.openxmlformats-officedocument.presentationml.comments+xml"/>
  <Override PartName="/ppt/notesSlides/notesSlide86.xml" ContentType="application/vnd.openxmlformats-officedocument.presentationml.notesSlide+xml"/>
  <Override PartName="/ppt/comments/comment85.xml" ContentType="application/vnd.openxmlformats-officedocument.presentationml.comments+xml"/>
  <Override PartName="/ppt/notesSlides/notesSlide87.xml" ContentType="application/vnd.openxmlformats-officedocument.presentationml.notesSlide+xml"/>
  <Override PartName="/ppt/comments/comment86.xml" ContentType="application/vnd.openxmlformats-officedocument.presentationml.comments+xml"/>
  <Override PartName="/ppt/notesSlides/notesSlide88.xml" ContentType="application/vnd.openxmlformats-officedocument.presentationml.notesSlide+xml"/>
  <Override PartName="/ppt/comments/comment87.xml" ContentType="application/vnd.openxmlformats-officedocument.presentationml.comments+xml"/>
  <Override PartName="/ppt/notesSlides/notesSlide89.xml" ContentType="application/vnd.openxmlformats-officedocument.presentationml.notesSlide+xml"/>
  <Override PartName="/ppt/comments/comment88.xml" ContentType="application/vnd.openxmlformats-officedocument.presentationml.comments+xml"/>
  <Override PartName="/ppt/notesSlides/notesSlide90.xml" ContentType="application/vnd.openxmlformats-officedocument.presentationml.notesSlide+xml"/>
  <Override PartName="/ppt/comments/comment89.xml" ContentType="application/vnd.openxmlformats-officedocument.presentationml.comments+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4" r:id="rId1"/>
  </p:sldMasterIdLst>
  <p:notesMasterIdLst>
    <p:notesMasterId r:id="rId93"/>
  </p:notesMasterIdLst>
  <p:sldIdLst>
    <p:sldId id="256" r:id="rId2"/>
    <p:sldId id="296" r:id="rId3"/>
    <p:sldId id="297" r:id="rId4"/>
    <p:sldId id="284" r:id="rId5"/>
    <p:sldId id="258" r:id="rId6"/>
    <p:sldId id="299" r:id="rId7"/>
    <p:sldId id="300" r:id="rId8"/>
    <p:sldId id="325" r:id="rId9"/>
    <p:sldId id="301" r:id="rId10"/>
    <p:sldId id="307" r:id="rId11"/>
    <p:sldId id="308" r:id="rId12"/>
    <p:sldId id="309" r:id="rId13"/>
    <p:sldId id="310" r:id="rId14"/>
    <p:sldId id="291" r:id="rId15"/>
    <p:sldId id="279" r:id="rId16"/>
    <p:sldId id="278" r:id="rId17"/>
    <p:sldId id="280" r:id="rId18"/>
    <p:sldId id="281" r:id="rId19"/>
    <p:sldId id="282" r:id="rId20"/>
    <p:sldId id="292" r:id="rId21"/>
    <p:sldId id="259" r:id="rId22"/>
    <p:sldId id="306" r:id="rId23"/>
    <p:sldId id="302" r:id="rId24"/>
    <p:sldId id="303" r:id="rId25"/>
    <p:sldId id="304" r:id="rId26"/>
    <p:sldId id="305" r:id="rId27"/>
    <p:sldId id="311" r:id="rId28"/>
    <p:sldId id="312" r:id="rId29"/>
    <p:sldId id="323" r:id="rId30"/>
    <p:sldId id="324" r:id="rId31"/>
    <p:sldId id="347" r:id="rId32"/>
    <p:sldId id="346" r:id="rId33"/>
    <p:sldId id="349" r:id="rId34"/>
    <p:sldId id="348" r:id="rId35"/>
    <p:sldId id="345" r:id="rId36"/>
    <p:sldId id="313" r:id="rId37"/>
    <p:sldId id="315" r:id="rId38"/>
    <p:sldId id="314" r:id="rId39"/>
    <p:sldId id="316" r:id="rId40"/>
    <p:sldId id="317" r:id="rId41"/>
    <p:sldId id="318" r:id="rId42"/>
    <p:sldId id="320" r:id="rId43"/>
    <p:sldId id="321" r:id="rId44"/>
    <p:sldId id="326" r:id="rId45"/>
    <p:sldId id="327" r:id="rId46"/>
    <p:sldId id="328" r:id="rId47"/>
    <p:sldId id="319" r:id="rId48"/>
    <p:sldId id="322" r:id="rId49"/>
    <p:sldId id="330" r:id="rId50"/>
    <p:sldId id="260" r:id="rId51"/>
    <p:sldId id="331" r:id="rId52"/>
    <p:sldId id="332" r:id="rId53"/>
    <p:sldId id="334" r:id="rId54"/>
    <p:sldId id="333" r:id="rId55"/>
    <p:sldId id="336" r:id="rId56"/>
    <p:sldId id="335" r:id="rId57"/>
    <p:sldId id="337" r:id="rId58"/>
    <p:sldId id="338" r:id="rId59"/>
    <p:sldId id="340" r:id="rId60"/>
    <p:sldId id="339" r:id="rId61"/>
    <p:sldId id="342" r:id="rId62"/>
    <p:sldId id="341" r:id="rId63"/>
    <p:sldId id="344" r:id="rId64"/>
    <p:sldId id="350" r:id="rId65"/>
    <p:sldId id="356" r:id="rId66"/>
    <p:sldId id="355" r:id="rId67"/>
    <p:sldId id="354" r:id="rId68"/>
    <p:sldId id="353" r:id="rId69"/>
    <p:sldId id="352" r:id="rId70"/>
    <p:sldId id="351" r:id="rId71"/>
    <p:sldId id="358" r:id="rId72"/>
    <p:sldId id="368" r:id="rId73"/>
    <p:sldId id="367" r:id="rId74"/>
    <p:sldId id="366" r:id="rId75"/>
    <p:sldId id="365" r:id="rId76"/>
    <p:sldId id="364" r:id="rId77"/>
    <p:sldId id="363" r:id="rId78"/>
    <p:sldId id="362" r:id="rId79"/>
    <p:sldId id="361" r:id="rId80"/>
    <p:sldId id="360" r:id="rId81"/>
    <p:sldId id="359" r:id="rId82"/>
    <p:sldId id="343" r:id="rId83"/>
    <p:sldId id="285" r:id="rId84"/>
    <p:sldId id="286" r:id="rId85"/>
    <p:sldId id="287" r:id="rId86"/>
    <p:sldId id="288" r:id="rId87"/>
    <p:sldId id="289" r:id="rId88"/>
    <p:sldId id="290" r:id="rId89"/>
    <p:sldId id="283" r:id="rId90"/>
    <p:sldId id="357" r:id="rId91"/>
    <p:sldId id="276" r:id="rId92"/>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c Ohmann" initials="" lastIdx="2" clrIdx="0"/>
  <p:cmAuthor id="1" name="Paul Dreblow" initials="" lastIdx="11" clrIdx="1"/>
  <p:cmAuthor id="2" name="Tyler Weber" initials=""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3" d="100"/>
          <a:sy n="123" d="100"/>
        </p:scale>
        <p:origin x="90"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0" idx="2">
    <p:pos x="6000" y="0"/>
    <p:text>Under 'Our Focus', instead of 'Inbound Advisor Software' it seems 'Web Marketing Strategy, Training, and Analysis' are the actual deliverables which are more inline with the other bullets.  Thoughts?  Because we don't really have 'Inbound Advisor Software.'  We have Insights or the Inbound Advisor service which is strategy, training and analysis.</p:text>
  </p:cm>
  <p:cm authorId="1" idx="2">
    <p:pos x="6000" y="100"/>
    <p:text>I wonder if we can show a picture of website or something illustrating the design process or perhaps Deac at the computer...(makes it personal) doing his thing.?? Otherwise we go right to IA. Or maybe you have that for the end where you mention process and beautiful ws?</p:text>
  </p:cm>
  <p:cm authorId="1" idx="11">
    <p:pos x="6000" y="200"/>
    <p:text>space between bullets 2-3</p:text>
  </p:cm>
</p:cmLst>
</file>

<file path=ppt/comments/comment10.xml><?xml version="1.0" encoding="utf-8"?>
<p:cmLst xmlns:a="http://schemas.openxmlformats.org/drawingml/2006/main" xmlns:r="http://schemas.openxmlformats.org/officeDocument/2006/relationships" xmlns:p="http://schemas.openxmlformats.org/presentationml/2006/main">
  <p:cm authorId="1" idx="8">
    <p:pos x="6000" y="0"/>
    <p:text>I see your take here...but what do you think of a title that combines the idea of "What IA means for you, the client?"  Maybe just give it some thought.</p:text>
  </p:cm>
  <p:cm authorId="1" idx="9">
    <p:pos x="6000" y="100"/>
    <p:text>a pet personal peeve, but awesome is over used in my book. I would like to see use a word that is not so used.</p:text>
  </p:cm>
  <p:cm authorId="2" idx="5">
    <p:pos x="6000" y="200"/>
    <p:text>Like what?</p:text>
  </p:cm>
  <p:cm authorId="1" idx="10">
    <p:pos x="6000" y="300"/>
    <p:text>Like innovative, beautiful, engaging, impressive,amazing, splendid, breathtaking.</p:text>
  </p:cm>
</p:cmLst>
</file>

<file path=ppt/comments/comment11.xml><?xml version="1.0" encoding="utf-8"?>
<p:cmLst xmlns:a="http://schemas.openxmlformats.org/drawingml/2006/main" xmlns:r="http://schemas.openxmlformats.org/officeDocument/2006/relationships" xmlns:p="http://schemas.openxmlformats.org/presentationml/2006/main">
  <p:cm authorId="1" idx="8">
    <p:pos x="6000" y="0"/>
    <p:text>I see your take here...but what do you think of a title that combines the idea of "What IA means for you, the client?"  Maybe just give it some thought.</p:text>
  </p:cm>
  <p:cm authorId="1" idx="9">
    <p:pos x="6000" y="100"/>
    <p:text>a pet personal peeve, but awesome is over used in my book. I would like to see use a word that is not so used.</p:text>
  </p:cm>
  <p:cm authorId="2" idx="5">
    <p:pos x="6000" y="200"/>
    <p:text>Like what?</p:text>
  </p:cm>
  <p:cm authorId="1" idx="10">
    <p:pos x="6000" y="300"/>
    <p:text>Like innovative, beautiful, engaging, impressive,amazing, splendid, breathtaking.</p:text>
  </p:cm>
</p:cmLst>
</file>

<file path=ppt/comments/comment12.xml><?xml version="1.0" encoding="utf-8"?>
<p:cmLst xmlns:a="http://schemas.openxmlformats.org/drawingml/2006/main" xmlns:r="http://schemas.openxmlformats.org/officeDocument/2006/relationships" xmlns:p="http://schemas.openxmlformats.org/presentationml/2006/main">
  <p:cm authorId="1" idx="8">
    <p:pos x="6000" y="0"/>
    <p:text>I see your take here...but what do you think of a title that combines the idea of "What IA means for you, the client?"  Maybe just give it some thought.</p:text>
  </p:cm>
  <p:cm authorId="1" idx="9">
    <p:pos x="6000" y="100"/>
    <p:text>a pet personal peeve, but awesome is over used in my book. I would like to see use a word that is not so used.</p:text>
  </p:cm>
  <p:cm authorId="2" idx="5">
    <p:pos x="6000" y="200"/>
    <p:text>Like what?</p:text>
  </p:cm>
  <p:cm authorId="1" idx="10">
    <p:pos x="6000" y="300"/>
    <p:text>Like innovative, beautiful, engaging, impressive,amazing, splendid, breathtaking.</p:text>
  </p:cm>
</p:cmLst>
</file>

<file path=ppt/comments/comment13.xml><?xml version="1.0" encoding="utf-8"?>
<p:cmLst xmlns:a="http://schemas.openxmlformats.org/drawingml/2006/main" xmlns:r="http://schemas.openxmlformats.org/officeDocument/2006/relationships" xmlns:p="http://schemas.openxmlformats.org/presentationml/2006/main">
  <p:cm authorId="1" idx="8">
    <p:pos x="6000" y="0"/>
    <p:text>I see your take here...but what do you think of a title that combines the idea of "What IA means for you, the client?"  Maybe just give it some thought.</p:text>
  </p:cm>
  <p:cm authorId="1" idx="9">
    <p:pos x="6000" y="100"/>
    <p:text>a pet personal peeve, but awesome is over used in my book. I would like to see use a word that is not so used.</p:text>
  </p:cm>
  <p:cm authorId="2" idx="5">
    <p:pos x="6000" y="200"/>
    <p:text>Like what?</p:text>
  </p:cm>
  <p:cm authorId="1" idx="10">
    <p:pos x="6000" y="300"/>
    <p:text>Like innovative, beautiful, engaging, impressive,amazing, splendid, breathtaking.</p:text>
  </p:cm>
</p:cmLst>
</file>

<file path=ppt/comments/comment14.xml><?xml version="1.0" encoding="utf-8"?>
<p:cmLst xmlns:a="http://schemas.openxmlformats.org/drawingml/2006/main" xmlns:r="http://schemas.openxmlformats.org/officeDocument/2006/relationships" xmlns:p="http://schemas.openxmlformats.org/presentationml/2006/main">
  <p:cm authorId="1" idx="8">
    <p:pos x="6000" y="0"/>
    <p:text>I see your take here...but what do you think of a title that combines the idea of "What IA means for you, the client?"  Maybe just give it some thought.</p:text>
  </p:cm>
  <p:cm authorId="1" idx="9">
    <p:pos x="6000" y="100"/>
    <p:text>a pet personal peeve, but awesome is over used in my book. I would like to see use a word that is not so used.</p:text>
  </p:cm>
  <p:cm authorId="2" idx="5">
    <p:pos x="6000" y="200"/>
    <p:text>Like what?</p:text>
  </p:cm>
  <p:cm authorId="1" idx="10">
    <p:pos x="6000" y="300"/>
    <p:text>Like innovative, beautiful, engaging, impressive,amazing, splendid, breathtaking.</p:text>
  </p:cm>
</p:cmLst>
</file>

<file path=ppt/comments/comment15.xml><?xml version="1.0" encoding="utf-8"?>
<p:cmLst xmlns:a="http://schemas.openxmlformats.org/drawingml/2006/main" xmlns:r="http://schemas.openxmlformats.org/officeDocument/2006/relationships" xmlns:p="http://schemas.openxmlformats.org/presentationml/2006/main">
  <p:cm authorId="1" idx="8">
    <p:pos x="6000" y="0"/>
    <p:text>I see your take here...but what do you think of a title that combines the idea of "What IA means for you, the client?"  Maybe just give it some thought.</p:text>
  </p:cm>
  <p:cm authorId="1" idx="9">
    <p:pos x="6000" y="100"/>
    <p:text>a pet personal peeve, but awesome is over used in my book. I would like to see use a word that is not so used.</p:text>
  </p:cm>
  <p:cm authorId="2" idx="5">
    <p:pos x="6000" y="200"/>
    <p:text>Like what?</p:text>
  </p:cm>
  <p:cm authorId="1" idx="10">
    <p:pos x="6000" y="300"/>
    <p:text>Like innovative, beautiful, engaging, impressive,amazing, splendid, breathtaking.</p:text>
  </p:cm>
</p:cmLst>
</file>

<file path=ppt/comments/comment16.xml><?xml version="1.0" encoding="utf-8"?>
<p:cmLst xmlns:a="http://schemas.openxmlformats.org/drawingml/2006/main" xmlns:r="http://schemas.openxmlformats.org/officeDocument/2006/relationships" xmlns:p="http://schemas.openxmlformats.org/presentationml/2006/main">
  <p:cm authorId="1" idx="8">
    <p:pos x="6000" y="0"/>
    <p:text>I see your take here...but what do you think of a title that combines the idea of "What IA means for you, the client?"  Maybe just give it some thought.</p:text>
  </p:cm>
  <p:cm authorId="1" idx="9">
    <p:pos x="6000" y="100"/>
    <p:text>a pet personal peeve, but awesome is over used in my book. I would like to see use a word that is not so used.</p:text>
  </p:cm>
  <p:cm authorId="2" idx="5">
    <p:pos x="6000" y="200"/>
    <p:text>Like what?</p:text>
  </p:cm>
  <p:cm authorId="1" idx="10">
    <p:pos x="6000" y="300"/>
    <p:text>Like innovative, beautiful, engaging, impressive,amazing, splendid, breathtaking.</p:text>
  </p:cm>
</p:cmLst>
</file>

<file path=ppt/comments/comment17.xml><?xml version="1.0" encoding="utf-8"?>
<p:cmLst xmlns:a="http://schemas.openxmlformats.org/drawingml/2006/main" xmlns:r="http://schemas.openxmlformats.org/officeDocument/2006/relationships" xmlns:p="http://schemas.openxmlformats.org/presentationml/2006/main">
  <p:cm authorId="1" idx="8">
    <p:pos x="6000" y="0"/>
    <p:text>I see your take here...but what do you think of a title that combines the idea of "What IA means for you, the client?"  Maybe just give it some thought.</p:text>
  </p:cm>
  <p:cm authorId="1" idx="9">
    <p:pos x="6000" y="100"/>
    <p:text>a pet personal peeve, but awesome is over used in my book. I would like to see use a word that is not so used.</p:text>
  </p:cm>
  <p:cm authorId="2" idx="5">
    <p:pos x="6000" y="200"/>
    <p:text>Like what?</p:text>
  </p:cm>
  <p:cm authorId="1" idx="10">
    <p:pos x="6000" y="300"/>
    <p:text>Like innovative, beautiful, engaging, impressive,amazing, splendid, breathtaking.</p:text>
  </p:cm>
</p:cmLst>
</file>

<file path=ppt/comments/comment18.xml><?xml version="1.0" encoding="utf-8"?>
<p:cmLst xmlns:a="http://schemas.openxmlformats.org/drawingml/2006/main" xmlns:r="http://schemas.openxmlformats.org/officeDocument/2006/relationships" xmlns:p="http://schemas.openxmlformats.org/presentationml/2006/main">
  <p:cm authorId="1" idx="8">
    <p:pos x="6000" y="0"/>
    <p:text>I see your take here...but what do you think of a title that combines the idea of "What IA means for you, the client?"  Maybe just give it some thought.</p:text>
  </p:cm>
  <p:cm authorId="1" idx="9">
    <p:pos x="6000" y="100"/>
    <p:text>a pet personal peeve, but awesome is over used in my book. I would like to see use a word that is not so used.</p:text>
  </p:cm>
  <p:cm authorId="2" idx="5">
    <p:pos x="6000" y="200"/>
    <p:text>Like what?</p:text>
  </p:cm>
  <p:cm authorId="1" idx="10">
    <p:pos x="6000" y="300"/>
    <p:text>Like innovative, beautiful, engaging, impressive,amazing, splendid, breathtaking.</p:text>
  </p:cm>
</p:cmLst>
</file>

<file path=ppt/comments/comment19.xml><?xml version="1.0" encoding="utf-8"?>
<p:cmLst xmlns:a="http://schemas.openxmlformats.org/drawingml/2006/main" xmlns:r="http://schemas.openxmlformats.org/officeDocument/2006/relationships" xmlns:p="http://schemas.openxmlformats.org/presentationml/2006/main">
  <p:cm authorId="1" idx="8">
    <p:pos x="6000" y="0"/>
    <p:text>I see your take here...but what do you think of a title that combines the idea of "What IA means for you, the client?"  Maybe just give it some thought.</p:text>
  </p:cm>
  <p:cm authorId="1" idx="9">
    <p:pos x="6000" y="100"/>
    <p:text>a pet personal peeve, but awesome is over used in my book. I would like to see use a word that is not so used.</p:text>
  </p:cm>
  <p:cm authorId="2" idx="5">
    <p:pos x="6000" y="200"/>
    <p:text>Like what?</p:text>
  </p:cm>
  <p:cm authorId="1" idx="10">
    <p:pos x="6000" y="300"/>
    <p:text>Like innovative, beautiful, engaging, impressive,amazing, splendid, breathtaking.</p:text>
  </p:cm>
</p:cmLst>
</file>

<file path=ppt/comments/comment2.xml><?xml version="1.0" encoding="utf-8"?>
<p:cmLst xmlns:a="http://schemas.openxmlformats.org/drawingml/2006/main" xmlns:r="http://schemas.openxmlformats.org/officeDocument/2006/relationships" xmlns:p="http://schemas.openxmlformats.org/presentationml/2006/main">
  <p:cm authorId="0" idx="2">
    <p:pos x="6000" y="0"/>
    <p:text>Under 'Our Focus', instead of 'Inbound Advisor Software' it seems 'Web Marketing Strategy, Training, and Analysis' are the actual deliverables which are more inline with the other bullets.  Thoughts?  Because we don't really have 'Inbound Advisor Software.'  We have Insights or the Inbound Advisor service which is strategy, training and analysis.</p:text>
  </p:cm>
  <p:cm authorId="1" idx="2">
    <p:pos x="6000" y="100"/>
    <p:text>I wonder if we can show a picture of website or something illustrating the design process or perhaps Deac at the computer...(makes it personal) doing his thing.?? Otherwise we go right to IA. Or maybe you have that for the end where you mention process and beautiful ws?</p:text>
  </p:cm>
  <p:cm authorId="1" idx="11">
    <p:pos x="6000" y="200"/>
    <p:text>space between bullets 2-3</p:text>
  </p:cm>
</p:cmLst>
</file>

<file path=ppt/comments/comment20.xml><?xml version="1.0" encoding="utf-8"?>
<p:cmLst xmlns:a="http://schemas.openxmlformats.org/drawingml/2006/main" xmlns:r="http://schemas.openxmlformats.org/officeDocument/2006/relationships" xmlns:p="http://schemas.openxmlformats.org/presentationml/2006/main">
  <p:cm authorId="1" idx="8">
    <p:pos x="6000" y="0"/>
    <p:text>I see your take here...but what do you think of a title that combines the idea of "What IA means for you, the client?"  Maybe just give it some thought.</p:text>
  </p:cm>
  <p:cm authorId="1" idx="9">
    <p:pos x="6000" y="100"/>
    <p:text>a pet personal peeve, but awesome is over used in my book. I would like to see use a word that is not so used.</p:text>
  </p:cm>
  <p:cm authorId="2" idx="5">
    <p:pos x="6000" y="200"/>
    <p:text>Like what?</p:text>
  </p:cm>
  <p:cm authorId="1" idx="10">
    <p:pos x="6000" y="300"/>
    <p:text>Like innovative, beautiful, engaging, impressive,amazing, splendid, breathtaking.</p:text>
  </p:cm>
</p:cmLst>
</file>

<file path=ppt/comments/comment21.xml><?xml version="1.0" encoding="utf-8"?>
<p:cmLst xmlns:a="http://schemas.openxmlformats.org/drawingml/2006/main" xmlns:r="http://schemas.openxmlformats.org/officeDocument/2006/relationships" xmlns:p="http://schemas.openxmlformats.org/presentationml/2006/main">
  <p:cm authorId="1" idx="8">
    <p:pos x="6000" y="0"/>
    <p:text>I see your take here...but what do you think of a title that combines the idea of "What IA means for you, the client?"  Maybe just give it some thought.</p:text>
  </p:cm>
  <p:cm authorId="1" idx="9">
    <p:pos x="6000" y="100"/>
    <p:text>a pet personal peeve, but awesome is over used in my book. I would like to see use a word that is not so used.</p:text>
  </p:cm>
  <p:cm authorId="2" idx="5">
    <p:pos x="6000" y="200"/>
    <p:text>Like what?</p:text>
  </p:cm>
  <p:cm authorId="1" idx="10">
    <p:pos x="6000" y="300"/>
    <p:text>Like innovative, beautiful, engaging, impressive,amazing, splendid, breathtaking.</p:text>
  </p:cm>
</p:cmLst>
</file>

<file path=ppt/comments/comment22.xml><?xml version="1.0" encoding="utf-8"?>
<p:cmLst xmlns:a="http://schemas.openxmlformats.org/drawingml/2006/main" xmlns:r="http://schemas.openxmlformats.org/officeDocument/2006/relationships" xmlns:p="http://schemas.openxmlformats.org/presentationml/2006/main">
  <p:cm authorId="1" idx="8">
    <p:pos x="6000" y="0"/>
    <p:text>I see your take here...but what do you think of a title that combines the idea of "What IA means for you, the client?"  Maybe just give it some thought.</p:text>
  </p:cm>
  <p:cm authorId="1" idx="9">
    <p:pos x="6000" y="100"/>
    <p:text>a pet personal peeve, but awesome is over used in my book. I would like to see use a word that is not so used.</p:text>
  </p:cm>
  <p:cm authorId="2" idx="5">
    <p:pos x="6000" y="200"/>
    <p:text>Like what?</p:text>
  </p:cm>
  <p:cm authorId="1" idx="10">
    <p:pos x="6000" y="300"/>
    <p:text>Like innovative, beautiful, engaging, impressive,amazing, splendid, breathtaking.</p:text>
  </p:cm>
</p:cmLst>
</file>

<file path=ppt/comments/comment23.xml><?xml version="1.0" encoding="utf-8"?>
<p:cmLst xmlns:a="http://schemas.openxmlformats.org/drawingml/2006/main" xmlns:r="http://schemas.openxmlformats.org/officeDocument/2006/relationships" xmlns:p="http://schemas.openxmlformats.org/presentationml/2006/main">
  <p:cm authorId="1" idx="8">
    <p:pos x="6000" y="0"/>
    <p:text>I see your take here...but what do you think of a title that combines the idea of "What IA means for you, the client?"  Maybe just give it some thought.</p:text>
  </p:cm>
  <p:cm authorId="1" idx="9">
    <p:pos x="6000" y="100"/>
    <p:text>a pet personal peeve, but awesome is over used in my book. I would like to see use a word that is not so used.</p:text>
  </p:cm>
  <p:cm authorId="2" idx="5">
    <p:pos x="6000" y="200"/>
    <p:text>Like what?</p:text>
  </p:cm>
  <p:cm authorId="1" idx="10">
    <p:pos x="6000" y="300"/>
    <p:text>Like innovative, beautiful, engaging, impressive,amazing, splendid, breathtaking.</p:text>
  </p:cm>
</p:cmLst>
</file>

<file path=ppt/comments/comment24.xml><?xml version="1.0" encoding="utf-8"?>
<p:cmLst xmlns:a="http://schemas.openxmlformats.org/drawingml/2006/main" xmlns:r="http://schemas.openxmlformats.org/officeDocument/2006/relationships" xmlns:p="http://schemas.openxmlformats.org/presentationml/2006/main">
  <p:cm authorId="1" idx="8">
    <p:pos x="6000" y="0"/>
    <p:text>I see your take here...but what do you think of a title that combines the idea of "What IA means for you, the client?"  Maybe just give it some thought.</p:text>
  </p:cm>
  <p:cm authorId="1" idx="9">
    <p:pos x="6000" y="100"/>
    <p:text>a pet personal peeve, but awesome is over used in my book. I would like to see use a word that is not so used.</p:text>
  </p:cm>
  <p:cm authorId="2" idx="5">
    <p:pos x="6000" y="200"/>
    <p:text>Like what?</p:text>
  </p:cm>
  <p:cm authorId="1" idx="10">
    <p:pos x="6000" y="300"/>
    <p:text>Like innovative, beautiful, engaging, impressive,amazing, splendid, breathtaking.</p:text>
  </p:cm>
</p:cmLst>
</file>

<file path=ppt/comments/comment25.xml><?xml version="1.0" encoding="utf-8"?>
<p:cmLst xmlns:a="http://schemas.openxmlformats.org/drawingml/2006/main" xmlns:r="http://schemas.openxmlformats.org/officeDocument/2006/relationships" xmlns:p="http://schemas.openxmlformats.org/presentationml/2006/main">
  <p:cm authorId="1" idx="8">
    <p:pos x="6000" y="0"/>
    <p:text>I see your take here...but what do you think of a title that combines the idea of "What IA means for you, the client?"  Maybe just give it some thought.</p:text>
  </p:cm>
  <p:cm authorId="1" idx="9">
    <p:pos x="6000" y="100"/>
    <p:text>a pet personal peeve, but awesome is over used in my book. I would like to see use a word that is not so used.</p:text>
  </p:cm>
  <p:cm authorId="2" idx="5">
    <p:pos x="6000" y="200"/>
    <p:text>Like what?</p:text>
  </p:cm>
  <p:cm authorId="1" idx="10">
    <p:pos x="6000" y="300"/>
    <p:text>Like innovative, beautiful, engaging, impressive,amazing, splendid, breathtaking.</p:text>
  </p:cm>
</p:cmLst>
</file>

<file path=ppt/comments/comment26.xml><?xml version="1.0" encoding="utf-8"?>
<p:cmLst xmlns:a="http://schemas.openxmlformats.org/drawingml/2006/main" xmlns:r="http://schemas.openxmlformats.org/officeDocument/2006/relationships" xmlns:p="http://schemas.openxmlformats.org/presentationml/2006/main">
  <p:cm authorId="1" idx="8">
    <p:pos x="6000" y="0"/>
    <p:text>I see your take here...but what do you think of a title that combines the idea of "What IA means for you, the client?"  Maybe just give it some thought.</p:text>
  </p:cm>
  <p:cm authorId="1" idx="9">
    <p:pos x="6000" y="100"/>
    <p:text>a pet personal peeve, but awesome is over used in my book. I would like to see use a word that is not so used.</p:text>
  </p:cm>
  <p:cm authorId="2" idx="5">
    <p:pos x="6000" y="200"/>
    <p:text>Like what?</p:text>
  </p:cm>
  <p:cm authorId="1" idx="10">
    <p:pos x="6000" y="300"/>
    <p:text>Like innovative, beautiful, engaging, impressive,amazing, splendid, breathtaking.</p:text>
  </p:cm>
</p:cmLst>
</file>

<file path=ppt/comments/comment27.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28.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29.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3.xml><?xml version="1.0" encoding="utf-8"?>
<p:cmLst xmlns:a="http://schemas.openxmlformats.org/drawingml/2006/main" xmlns:r="http://schemas.openxmlformats.org/officeDocument/2006/relationships" xmlns:p="http://schemas.openxmlformats.org/presentationml/2006/main">
  <p:cm authorId="0" idx="2">
    <p:pos x="6000" y="0"/>
    <p:text>Under 'Our Focus', instead of 'Inbound Advisor Software' it seems 'Web Marketing Strategy, Training, and Analysis' are the actual deliverables which are more inline with the other bullets.  Thoughts?  Because we don't really have 'Inbound Advisor Software.'  We have Insights or the Inbound Advisor service which is strategy, training and analysis.</p:text>
  </p:cm>
  <p:cm authorId="1" idx="2">
    <p:pos x="6000" y="100"/>
    <p:text>I wonder if we can show a picture of website or something illustrating the design process or perhaps Deac at the computer...(makes it personal) doing his thing.?? Otherwise we go right to IA. Or maybe you have that for the end where you mention process and beautiful ws?</p:text>
  </p:cm>
  <p:cm authorId="1" idx="11">
    <p:pos x="6000" y="200"/>
    <p:text>space between bullets 2-3</p:text>
  </p:cm>
</p:cmLst>
</file>

<file path=ppt/comments/comment30.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31.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32.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33.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34.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35.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36.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37.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38.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39.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4.xml><?xml version="1.0" encoding="utf-8"?>
<p:cmLst xmlns:a="http://schemas.openxmlformats.org/drawingml/2006/main" xmlns:r="http://schemas.openxmlformats.org/officeDocument/2006/relationships" xmlns:p="http://schemas.openxmlformats.org/presentationml/2006/main">
  <p:cm authorId="2" idx="1">
    <p:pos x="6000" y="100"/>
    <p:text>I agree</p:text>
  </p:cm>
  <p:cm authorId="1" idx="3">
    <p:pos x="6000" y="0"/>
    <p:text>And leave Mike D. out</p:text>
  </p:cm>
</p:cmLst>
</file>

<file path=ppt/comments/comment40.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41.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42.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43.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44.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45.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46.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47.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48.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49.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5.xml><?xml version="1.0" encoding="utf-8"?>
<p:cmLst xmlns:a="http://schemas.openxmlformats.org/drawingml/2006/main" xmlns:r="http://schemas.openxmlformats.org/officeDocument/2006/relationships" xmlns:p="http://schemas.openxmlformats.org/presentationml/2006/main">
  <p:cm authorId="1" idx="10">
    <p:pos x="6000" y="300"/>
    <p:text>Like innovative, beautiful, engaging, impressive,amazing, splendid, breathtaking.</p:text>
  </p:cm>
  <p:cm authorId="2" idx="5">
    <p:pos x="6000" y="200"/>
    <p:text>Like what?</p:text>
  </p:cm>
  <p:cm authorId="1" idx="9">
    <p:pos x="6000" y="100"/>
    <p:text>a pet personal peeve, but awesome is over used in my book. I would like to see use a word that is not so used.</p:text>
  </p:cm>
  <p:cm authorId="1" idx="8">
    <p:pos x="6000" y="0"/>
    <p:text>I see your take here...but what do you think of a title that combines the idea of "What IA means for you, the client?"  Maybe just give it some thought.</p:text>
  </p:cm>
</p:cmLst>
</file>

<file path=ppt/comments/comment50.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51.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52.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53.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54.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55.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56.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57.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58.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59.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6.xml><?xml version="1.0" encoding="utf-8"?>
<p:cmLst xmlns:a="http://schemas.openxmlformats.org/drawingml/2006/main" xmlns:r="http://schemas.openxmlformats.org/officeDocument/2006/relationships" xmlns:p="http://schemas.openxmlformats.org/presentationml/2006/main">
  <p:cm authorId="1" idx="10">
    <p:pos x="6000" y="300"/>
    <p:text>Like innovative, beautiful, engaging, impressive,amazing, splendid, breathtaking.</p:text>
  </p:cm>
  <p:cm authorId="2" idx="5">
    <p:pos x="6000" y="200"/>
    <p:text>Like what?</p:text>
  </p:cm>
  <p:cm authorId="1" idx="9">
    <p:pos x="6000" y="100"/>
    <p:text>a pet personal peeve, but awesome is over used in my book. I would like to see use a word that is not so used.</p:text>
  </p:cm>
  <p:cm authorId="1" idx="8">
    <p:pos x="6000" y="0"/>
    <p:text>I see your take here...but what do you think of a title that combines the idea of "What IA means for you, the client?"  Maybe just give it some thought.</p:text>
  </p:cm>
</p:cmLst>
</file>

<file path=ppt/comments/comment60.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61.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62.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63.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64.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65.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66.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67.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68.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69.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7.xml><?xml version="1.0" encoding="utf-8"?>
<p:cmLst xmlns:a="http://schemas.openxmlformats.org/drawingml/2006/main" xmlns:r="http://schemas.openxmlformats.org/officeDocument/2006/relationships" xmlns:p="http://schemas.openxmlformats.org/presentationml/2006/main">
  <p:cm authorId="1" idx="8">
    <p:pos x="6000" y="0"/>
    <p:text>I see your take here...but what do you think of a title that combines the idea of "What IA means for you, the client?"  Maybe just give it some thought.</p:text>
  </p:cm>
  <p:cm authorId="1" idx="9">
    <p:pos x="6000" y="100"/>
    <p:text>a pet personal peeve, but awesome is over used in my book. I would like to see use a word that is not so used.</p:text>
  </p:cm>
  <p:cm authorId="2" idx="5">
    <p:pos x="6000" y="200"/>
    <p:text>Like what?</p:text>
  </p:cm>
  <p:cm authorId="1" idx="10">
    <p:pos x="6000" y="300"/>
    <p:text>Like innovative, beautiful, engaging, impressive,amazing, splendid, breathtaking.</p:text>
  </p:cm>
</p:cmLst>
</file>

<file path=ppt/comments/comment70.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71.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72.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73.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74.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75.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76.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77.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78.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79.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8.xml><?xml version="1.0" encoding="utf-8"?>
<p:cmLst xmlns:a="http://schemas.openxmlformats.org/drawingml/2006/main" xmlns:r="http://schemas.openxmlformats.org/officeDocument/2006/relationships" xmlns:p="http://schemas.openxmlformats.org/presentationml/2006/main">
  <p:cm authorId="2" idx="4">
    <p:pos x="6000" y="200"/>
    <p:text>Yeah, it would definitely have some kind of heading.
And I like the second quote a lot!</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0" idx="1">
    <p:pos x="6000" y="0"/>
    <p:text>Could the first stat be limited to the U.S.?  It would probably be closer to 90% of people in the U.S. which is far more meaningful to most of our prospects.</p:text>
  </p:cm>
</p:cmLst>
</file>

<file path=ppt/comments/comment80.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81.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82.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83.xml><?xml version="1.0" encoding="utf-8"?>
<p:cmLst xmlns:a="http://schemas.openxmlformats.org/drawingml/2006/main" xmlns:r="http://schemas.openxmlformats.org/officeDocument/2006/relationships" xmlns:p="http://schemas.openxmlformats.org/presentationml/2006/main">
  <p:cm authorId="0" idx="1">
    <p:pos x="6000" y="0"/>
    <p:text>Could the first stat be limited to the U.S.?  It would probably be closer to 90% of people in the U.S. which is far more meaningful to most of our prospects.</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2" idx="4">
    <p:pos x="6000" y="200"/>
    <p:text>Yeah, it would definitely have some kind of heading.
And I like the second quote a lot!</p:text>
  </p:cm>
</p:cmLst>
</file>

<file path=ppt/comments/comment84.xml><?xml version="1.0" encoding="utf-8"?>
<p:cmLst xmlns:a="http://schemas.openxmlformats.org/drawingml/2006/main" xmlns:r="http://schemas.openxmlformats.org/officeDocument/2006/relationships" xmlns:p="http://schemas.openxmlformats.org/presentationml/2006/main">
  <p:cm authorId="2" idx="4">
    <p:pos x="6000" y="200"/>
    <p:text>Yeah, it would definitely have some kind of heading.
And I like the second quote a lot!</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0" idx="1">
    <p:pos x="6000" y="0"/>
    <p:text>Could the first stat be limited to the U.S.?  It would probably be closer to 90% of people in the U.S. which is far more meaningful to most of our prospects.</p:text>
  </p:cm>
</p:cmLst>
</file>

<file path=ppt/comments/comment85.xml><?xml version="1.0" encoding="utf-8"?>
<p:cmLst xmlns:a="http://schemas.openxmlformats.org/drawingml/2006/main" xmlns:r="http://schemas.openxmlformats.org/officeDocument/2006/relationships" xmlns:p="http://schemas.openxmlformats.org/presentationml/2006/main">
  <p:cm authorId="2" idx="4">
    <p:pos x="6000" y="200"/>
    <p:text>Yeah, it would definitely have some kind of heading.
And I like the second quote a lot!</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0" idx="1">
    <p:pos x="6000" y="0"/>
    <p:text>Could the first stat be limited to the U.S.?  It would probably be closer to 90% of people in the U.S. which is far more meaningful to most of our prospects.</p:text>
  </p:cm>
</p:cmLst>
</file>

<file path=ppt/comments/comment86.xml><?xml version="1.0" encoding="utf-8"?>
<p:cmLst xmlns:a="http://schemas.openxmlformats.org/drawingml/2006/main" xmlns:r="http://schemas.openxmlformats.org/officeDocument/2006/relationships" xmlns:p="http://schemas.openxmlformats.org/presentationml/2006/main">
  <p:cm authorId="2" idx="4">
    <p:pos x="6000" y="200"/>
    <p:text>Yeah, it would definitely have some kind of heading.
And I like the second quote a lot!</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0" idx="1">
    <p:pos x="6000" y="0"/>
    <p:text>Could the first stat be limited to the U.S.?  It would probably be closer to 90% of people in the U.S. which is far more meaningful to most of our prospects.</p:text>
  </p:cm>
</p:cmLst>
</file>

<file path=ppt/comments/comment87.xml><?xml version="1.0" encoding="utf-8"?>
<p:cmLst xmlns:a="http://schemas.openxmlformats.org/drawingml/2006/main" xmlns:r="http://schemas.openxmlformats.org/officeDocument/2006/relationships" xmlns:p="http://schemas.openxmlformats.org/presentationml/2006/main">
  <p:cm authorId="2" idx="4">
    <p:pos x="6000" y="200"/>
    <p:text>Yeah, it would definitely have some kind of heading.
And I like the second quote a lot!</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0" idx="1">
    <p:pos x="6000" y="0"/>
    <p:text>Could the first stat be limited to the U.S.?  It would probably be closer to 90% of people in the U.S. which is far more meaningful to most of our prospects.</p:text>
  </p:cm>
</p:cmLst>
</file>

<file path=ppt/comments/comment88.xml><?xml version="1.0" encoding="utf-8"?>
<p:cmLst xmlns:a="http://schemas.openxmlformats.org/drawingml/2006/main" xmlns:r="http://schemas.openxmlformats.org/officeDocument/2006/relationships" xmlns:p="http://schemas.openxmlformats.org/presentationml/2006/main">
  <p:cm authorId="1" idx="10">
    <p:pos x="6000" y="300"/>
    <p:text>Like innovative, beautiful, engaging, impressive,amazing, splendid, breathtaking.</p:text>
  </p:cm>
  <p:cm authorId="2" idx="5">
    <p:pos x="6000" y="200"/>
    <p:text>Like what?</p:text>
  </p:cm>
  <p:cm authorId="1" idx="9">
    <p:pos x="6000" y="100"/>
    <p:text>a pet personal peeve, but awesome is over used in my book. I would like to see use a word that is not so used.</p:text>
  </p:cm>
  <p:cm authorId="1" idx="8">
    <p:pos x="6000" y="0"/>
    <p:text>I see your take here...but what do you think of a title that combines the idea of "What IA means for you, the client?"  Maybe just give it some thought.</p:text>
  </p:cm>
</p:cmLst>
</file>

<file path=ppt/comments/comment89.xml><?xml version="1.0" encoding="utf-8"?>
<p:cmLst xmlns:a="http://schemas.openxmlformats.org/drawingml/2006/main" xmlns:r="http://schemas.openxmlformats.org/officeDocument/2006/relationships" xmlns:p="http://schemas.openxmlformats.org/presentationml/2006/main">
  <p:cm authorId="2" idx="4">
    <p:pos x="6000" y="200"/>
    <p:text>Yeah, it would definitely have some kind of heading.
And I like the second quote a lot!</p:text>
  </p:cm>
  <p:cm authorId="1" idx="7">
    <p:pos x="6000" y="100"/>
    <p:text>This slide will have  a Title or header of sorts? Maybe something like, "Did You Know..." or  a bottom heading that comes up on click- " This is why your internet marketing strategy is your business strategy" (taken from a sub title of a book I have...a bit provocative perhaps. But I sense folks need some provoking to really engage in this new reality)</p:text>
  </p:cm>
  <p:cm authorId="0" idx="1">
    <p:pos x="6000" y="0"/>
    <p:text>Could the first stat be limited to the U.S.?  It would probably be closer to 90% of people in the U.S. which is far more meaningful to most of our prospects.</p:text>
  </p:cm>
</p:cmLst>
</file>

<file path=ppt/comments/comment9.xml><?xml version="1.0" encoding="utf-8"?>
<p:cmLst xmlns:a="http://schemas.openxmlformats.org/drawingml/2006/main" xmlns:r="http://schemas.openxmlformats.org/officeDocument/2006/relationships" xmlns:p="http://schemas.openxmlformats.org/presentationml/2006/main">
  <p:cm authorId="1" idx="8">
    <p:pos x="6000" y="0"/>
    <p:text>I see your take here...but what do you think of a title that combines the idea of "What IA means for you, the client?"  Maybe just give it some thought.</p:text>
  </p:cm>
  <p:cm authorId="1" idx="9">
    <p:pos x="6000" y="100"/>
    <p:text>a pet personal peeve, but awesome is over used in my book. I would like to see use a word that is not so used.</p:text>
  </p:cm>
  <p:cm authorId="2" idx="5">
    <p:pos x="6000" y="200"/>
    <p:text>Like what?</p:text>
  </p:cm>
  <p:cm authorId="1" idx="10">
    <p:pos x="6000" y="300"/>
    <p:text>Like innovative, beautiful, engaging, impressive,amazing, splendid, breathtaking.</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08168543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Shape 2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 name="Shape 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3377806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821603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3035120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1792311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3047528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1567323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4192890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4033792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1130335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3819351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1092884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lang="en" dirty="0"/>
          </a:p>
        </p:txBody>
      </p:sp>
    </p:spTree>
    <p:extLst>
      <p:ext uri="{BB962C8B-B14F-4D97-AF65-F5344CB8AC3E}">
        <p14:creationId xmlns:p14="http://schemas.microsoft.com/office/powerpoint/2010/main" val="4207174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3167176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657740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2340327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2714335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3851106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1887224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282075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1634889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2996975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3228959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lang="en" dirty="0"/>
          </a:p>
        </p:txBody>
      </p:sp>
    </p:spTree>
    <p:extLst>
      <p:ext uri="{BB962C8B-B14F-4D97-AF65-F5344CB8AC3E}">
        <p14:creationId xmlns:p14="http://schemas.microsoft.com/office/powerpoint/2010/main" val="2300955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2879291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1838483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17619864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29036429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21642624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26009060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4170452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25685940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1352845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1353821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lang="en" dirty="0"/>
          </a:p>
        </p:txBody>
      </p:sp>
    </p:spTree>
    <p:extLst>
      <p:ext uri="{BB962C8B-B14F-4D97-AF65-F5344CB8AC3E}">
        <p14:creationId xmlns:p14="http://schemas.microsoft.com/office/powerpoint/2010/main" val="668380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39057663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15358510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24810717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9074787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11841956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10280109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25136261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8565385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19921740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694611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508902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4569558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7923621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4752063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28401505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10328721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10932127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26706978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39631755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20672910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254778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*Hit on each of the points with a brief explanation*</a:t>
            </a:r>
          </a:p>
        </p:txBody>
      </p:sp>
    </p:spTree>
    <p:extLst>
      <p:ext uri="{BB962C8B-B14F-4D97-AF65-F5344CB8AC3E}">
        <p14:creationId xmlns:p14="http://schemas.microsoft.com/office/powerpoint/2010/main" val="722586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18199259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38515733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3903053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9555836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23522108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7734586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31292195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40315592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39088193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2295294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*Hit on each of the points with a brief explanation*</a:t>
            </a:r>
          </a:p>
        </p:txBody>
      </p:sp>
    </p:spTree>
    <p:extLst>
      <p:ext uri="{BB962C8B-B14F-4D97-AF65-F5344CB8AC3E}">
        <p14:creationId xmlns:p14="http://schemas.microsoft.com/office/powerpoint/2010/main" val="28833185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17001303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22281055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33175111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28288129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17316851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25449152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35230085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272611214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35701240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3916507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
              <a:t>*Hit on each of the points with a brief explanation*</a:t>
            </a:r>
          </a:p>
        </p:txBody>
      </p:sp>
    </p:spTree>
    <p:extLst>
      <p:ext uri="{BB962C8B-B14F-4D97-AF65-F5344CB8AC3E}">
        <p14:creationId xmlns:p14="http://schemas.microsoft.com/office/powerpoint/2010/main" val="7105051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27159715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18462582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12417109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65768703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240364324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429287134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20502265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326004135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133864958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1417376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These facts are some of the driving forces behind why Digital Solutions exists. With billions of google searches every day, there are huge opportunities to be capitalized on regardless of your industry.</a:t>
            </a:r>
          </a:p>
        </p:txBody>
      </p:sp>
    </p:spTree>
    <p:extLst>
      <p:ext uri="{BB962C8B-B14F-4D97-AF65-F5344CB8AC3E}">
        <p14:creationId xmlns:p14="http://schemas.microsoft.com/office/powerpoint/2010/main" val="18069481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244140320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81900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9.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omments" Target="../comments/commen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omments" Target="../comments/commen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omments" Target="../comments/comment1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omments" Target="../comments/comment15.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omments" Target="../comments/comment1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omments" Target="../comments/comment1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omments" Target="../comments/comment18.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omments" Target="../comments/comment19.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omments" Target="../comments/comment20.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omments" Target="../comments/comment21.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omments" Target="../comments/comment2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omments" Target="../comments/comment23.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omments" Target="../comments/comment24.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omments" Target="../comments/comment25.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comments" Target="../comments/comment26.xml"/><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omments" Target="../comments/comment2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omments" Target="../comments/comment28.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omments" Target="../comments/comment29.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omments" Target="../comments/comment30.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omments" Target="../comments/comment3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omments" Target="../comments/comment3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omments" Target="../comments/comment3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omments" Target="../comments/comment34.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comments" Target="../comments/comment35.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comments" Target="../comments/comment36.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comments" Target="../comments/comment37.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comments" Target="../comments/comment38.xml"/><Relationship Id="rId5" Type="http://schemas.openxmlformats.org/officeDocument/2006/relationships/image" Target="../media/image34.jpe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omments" Target="../comments/comment39.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8" Type="http://schemas.openxmlformats.org/officeDocument/2006/relationships/comments" Target="../comments/comment40.xml"/><Relationship Id="rId3" Type="http://schemas.openxmlformats.org/officeDocument/2006/relationships/image" Target="../media/image2.jpg"/><Relationship Id="rId7"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g"/><Relationship Id="rId7"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 Id="rId9" Type="http://schemas.openxmlformats.org/officeDocument/2006/relationships/comments" Target="../comments/comment4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comments" Target="../comments/comment4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comments" Target="../comments/comment43.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comments" Target="../comments/comment44.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comments" Target="../comments/comment45.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comments" Target="../comments/comment46.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comments" Target="../comments/comment47.xml"/><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comments" Target="../comments/comment48.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jp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comments" Target="../comments/comment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comments" Target="../comments/comment49.xml"/><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comments" Target="../comments/comment50.xml"/><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comments" Target="../comments/comment51.xml"/><Relationship Id="rId4" Type="http://schemas.openxmlformats.org/officeDocument/2006/relationships/image" Target="../media/image2.jpg"/></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comments" Target="../comments/comment52.xml"/><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comments" Target="../comments/comment53.xml"/><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comments" Target="../comments/comment54.xml"/><Relationship Id="rId4" Type="http://schemas.openxmlformats.org/officeDocument/2006/relationships/image" Target="../media/image49.png"/></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comments" Target="../comments/comment55.xml"/><Relationship Id="rId4" Type="http://schemas.openxmlformats.org/officeDocument/2006/relationships/image" Target="../media/image50.png"/></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comments" Target="../comments/comment56.xml"/></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comments" Target="../comments/comment57.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comments" Target="../comments/comment5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comments" Target="../comments/comment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oleObject" Target="../embeddings/oleObject1.bin"/><Relationship Id="rId4" Type="http://schemas.openxmlformats.org/officeDocument/2006/relationships/image" Target="../media/image2.jpg"/></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comments" Target="../comments/comment59.xml"/></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comments" Target="../comments/comment60.xml"/></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comments" Target="../comments/comment61.xml"/></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comments" Target="../comments/comment6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comments" Target="../comments/comment63.xml"/><Relationship Id="rId4" Type="http://schemas.openxmlformats.org/officeDocument/2006/relationships/image" Target="../media/image51.png"/></Relationships>
</file>

<file path=ppt/slides/_rels/slide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comments" Target="../comments/comment64.xml"/><Relationship Id="rId4" Type="http://schemas.openxmlformats.org/officeDocument/2006/relationships/image" Target="../media/image51.png"/></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comments" Target="../comments/comment65.xml"/><Relationship Id="rId4" Type="http://schemas.openxmlformats.org/officeDocument/2006/relationships/image" Target="../media/image52.png"/></Relationships>
</file>

<file path=ppt/slides/_rels/slide6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comments" Target="../comments/comment66.xml"/><Relationship Id="rId4" Type="http://schemas.openxmlformats.org/officeDocument/2006/relationships/image" Target="../media/image53.png"/></Relationships>
</file>

<file path=ppt/slides/_rels/slide6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comments" Target="../comments/comment67.xml"/><Relationship Id="rId4" Type="http://schemas.openxmlformats.org/officeDocument/2006/relationships/image" Target="../media/image54.png"/></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comments" Target="../comments/comment68.xml"/><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omments" Target="../comments/comment6.xml"/><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comments" Target="../comments/comment69.xml"/><Relationship Id="rId4" Type="http://schemas.openxmlformats.org/officeDocument/2006/relationships/image" Target="../media/image56.png"/></Relationships>
</file>

<file path=ppt/slides/_rels/slide7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comments" Target="../comments/comment70.xml"/></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comments" Target="../comments/comment71.xml"/></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comments" Target="../comments/comment72.xml"/></Relationships>
</file>

<file path=ppt/slides/_rels/slide7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comments" Target="../comments/comment73.xml"/></Relationships>
</file>

<file path=ppt/slides/_rels/slide7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comments" Target="../comments/comment74.xml"/></Relationships>
</file>

<file path=ppt/slides/_rels/slide7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comments" Target="../comments/comment75.xml"/></Relationships>
</file>

<file path=ppt/slides/_rels/slide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comments" Target="../comments/comment76.xml"/></Relationships>
</file>

<file path=ppt/slides/_rels/slide7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comments" Target="../comments/comment77.xml"/></Relationships>
</file>

<file path=ppt/slides/_rels/slide7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comments" Target="../comments/comment78.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omments" Target="../comments/comment7.xml"/><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comments" Target="../comments/comment79.xml"/></Relationships>
</file>

<file path=ppt/slides/_rels/slide8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comments" Target="../comments/comment80.xml"/></Relationships>
</file>

<file path=ppt/slides/_rels/slide8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comments" Target="../comments/comment81.xml"/></Relationships>
</file>

<file path=ppt/slides/_rels/slide8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comments" Target="../comments/comment82.xml"/></Relationships>
</file>

<file path=ppt/slides/_rels/slide8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comments" Target="../comments/comment83.xml"/></Relationships>
</file>

<file path=ppt/slides/_rels/slide8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comments" Target="../comments/comment84.xml"/></Relationships>
</file>

<file path=ppt/slides/_rels/slide8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comments" Target="../comments/comment85.xml"/></Relationships>
</file>

<file path=ppt/slides/_rels/slide8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comments" Target="../comments/comment86.xml"/><Relationship Id="rId4" Type="http://schemas.openxmlformats.org/officeDocument/2006/relationships/image" Target="../media/image57.pn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comments" Target="../comments/comment87.xml"/></Relationships>
</file>

<file path=ppt/slides/_rels/slide8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comments" Target="../comments/comment88.xml"/><Relationship Id="rId4" Type="http://schemas.openxmlformats.org/officeDocument/2006/relationships/image" Target="../media/image58.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omments" Target="../comments/comment8.xml"/><Relationship Id="rId4" Type="http://schemas.openxmlformats.org/officeDocument/2006/relationships/image" Target="../media/image18.jpg"/></Relationships>
</file>

<file path=ppt/slides/_rels/slide9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comments" Target="../comments/comment89.xml"/></Relationships>
</file>

<file path=ppt/slides/_rels/slide9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5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23" name="Shape 23"/>
          <p:cNvPicPr preferRelativeResize="0"/>
          <p:nvPr/>
        </p:nvPicPr>
        <p:blipFill>
          <a:blip r:embed="rId3">
            <a:alphaModFix/>
          </a:blip>
          <a:stretch>
            <a:fillRect/>
          </a:stretch>
        </p:blipFill>
        <p:spPr>
          <a:xfrm>
            <a:off x="0" y="1461933"/>
            <a:ext cx="9143999" cy="221963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dirty="0" smtClean="0">
                <a:latin typeface="Montserrat"/>
                <a:ea typeface="Montserrat"/>
                <a:cs typeface="Montserrat"/>
                <a:sym typeface="Montserrat"/>
              </a:rPr>
              <a:t>WHERE ARE WE GOING?</a:t>
            </a:r>
            <a:endParaRPr lang="en" sz="3000" dirty="0">
              <a:latin typeface="Montserrat"/>
              <a:ea typeface="Montserrat"/>
              <a:cs typeface="Montserrat"/>
              <a:sym typeface="Montserrat"/>
            </a:endParaRPr>
          </a:p>
        </p:txBody>
      </p:sp>
      <p:sp>
        <p:nvSpPr>
          <p:cNvPr id="54" name="Shape 5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Font typeface="Arial"/>
              <a:buNone/>
            </a:pPr>
            <a:endParaRPr sz="1400" dirty="0"/>
          </a:p>
          <a:p>
            <a:pPr>
              <a:spcBef>
                <a:spcPts val="0"/>
              </a:spcBef>
              <a:buNone/>
            </a:pPr>
            <a:endParaRPr dirty="0"/>
          </a:p>
        </p:txBody>
      </p:sp>
      <p:pic>
        <p:nvPicPr>
          <p:cNvPr id="55" name="Shape 55"/>
          <p:cNvPicPr preferRelativeResize="0"/>
          <p:nvPr/>
        </p:nvPicPr>
        <p:blipFill>
          <a:blip r:embed="rId3">
            <a:alphaModFix/>
          </a:blip>
          <a:stretch>
            <a:fillRect/>
          </a:stretch>
        </p:blipFill>
        <p:spPr>
          <a:xfrm>
            <a:off x="8118948" y="4125073"/>
            <a:ext cx="911076" cy="911076"/>
          </a:xfrm>
          <a:prstGeom prst="rect">
            <a:avLst/>
          </a:prstGeom>
          <a:noFill/>
          <a:ln>
            <a:noFill/>
          </a:ln>
        </p:spPr>
      </p:pic>
      <p:sp>
        <p:nvSpPr>
          <p:cNvPr id="7" name="Shape 74"/>
          <p:cNvSpPr txBox="1">
            <a:spLocks/>
          </p:cNvSpPr>
          <p:nvPr/>
        </p:nvSpPr>
        <p:spPr>
          <a:xfrm>
            <a:off x="818984" y="1200149"/>
            <a:ext cx="7867816" cy="2814623"/>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pPr marL="514350" indent="-514350">
              <a:buAutoNum type="arabicPeriod"/>
            </a:pPr>
            <a:r>
              <a:rPr lang="en" dirty="0" smtClean="0"/>
              <a:t>Overview of Internet Marketing Today</a:t>
            </a:r>
          </a:p>
        </p:txBody>
      </p:sp>
    </p:spTree>
    <p:extLst>
      <p:ext uri="{BB962C8B-B14F-4D97-AF65-F5344CB8AC3E}">
        <p14:creationId xmlns:p14="http://schemas.microsoft.com/office/powerpoint/2010/main" val="732555922"/>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dirty="0" smtClean="0">
                <a:latin typeface="Montserrat"/>
                <a:ea typeface="Montserrat"/>
                <a:cs typeface="Montserrat"/>
                <a:sym typeface="Montserrat"/>
              </a:rPr>
              <a:t>WHERE ARE WE GOING?</a:t>
            </a:r>
            <a:endParaRPr lang="en" sz="3000" dirty="0">
              <a:latin typeface="Montserrat"/>
              <a:ea typeface="Montserrat"/>
              <a:cs typeface="Montserrat"/>
              <a:sym typeface="Montserrat"/>
            </a:endParaRPr>
          </a:p>
        </p:txBody>
      </p:sp>
      <p:sp>
        <p:nvSpPr>
          <p:cNvPr id="54" name="Shape 5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Font typeface="Arial"/>
              <a:buNone/>
            </a:pPr>
            <a:endParaRPr sz="1400" dirty="0"/>
          </a:p>
          <a:p>
            <a:pPr>
              <a:spcBef>
                <a:spcPts val="0"/>
              </a:spcBef>
              <a:buNone/>
            </a:pPr>
            <a:endParaRPr dirty="0"/>
          </a:p>
        </p:txBody>
      </p:sp>
      <p:pic>
        <p:nvPicPr>
          <p:cNvPr id="55" name="Shape 55"/>
          <p:cNvPicPr preferRelativeResize="0"/>
          <p:nvPr/>
        </p:nvPicPr>
        <p:blipFill>
          <a:blip r:embed="rId3">
            <a:alphaModFix/>
          </a:blip>
          <a:stretch>
            <a:fillRect/>
          </a:stretch>
        </p:blipFill>
        <p:spPr>
          <a:xfrm>
            <a:off x="8118948" y="4125073"/>
            <a:ext cx="911076" cy="911076"/>
          </a:xfrm>
          <a:prstGeom prst="rect">
            <a:avLst/>
          </a:prstGeom>
          <a:noFill/>
          <a:ln>
            <a:noFill/>
          </a:ln>
        </p:spPr>
      </p:pic>
      <p:sp>
        <p:nvSpPr>
          <p:cNvPr id="7" name="Shape 74"/>
          <p:cNvSpPr txBox="1">
            <a:spLocks/>
          </p:cNvSpPr>
          <p:nvPr/>
        </p:nvSpPr>
        <p:spPr>
          <a:xfrm>
            <a:off x="818984" y="1200149"/>
            <a:ext cx="7867816" cy="2814623"/>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pPr marL="514350" indent="-514350">
              <a:buAutoNum type="arabicPeriod"/>
            </a:pPr>
            <a:r>
              <a:rPr lang="en" dirty="0" smtClean="0"/>
              <a:t>Overview of Internet Marketing Today</a:t>
            </a:r>
          </a:p>
          <a:p>
            <a:pPr marL="514350" indent="-514350">
              <a:buAutoNum type="arabicPeriod"/>
            </a:pPr>
            <a:r>
              <a:rPr lang="en" dirty="0" smtClean="0"/>
              <a:t>How Google AdWords Fits</a:t>
            </a:r>
          </a:p>
        </p:txBody>
      </p:sp>
    </p:spTree>
    <p:extLst>
      <p:ext uri="{BB962C8B-B14F-4D97-AF65-F5344CB8AC3E}">
        <p14:creationId xmlns:p14="http://schemas.microsoft.com/office/powerpoint/2010/main" val="806329092"/>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dirty="0" smtClean="0">
                <a:latin typeface="Montserrat"/>
                <a:ea typeface="Montserrat"/>
                <a:cs typeface="Montserrat"/>
                <a:sym typeface="Montserrat"/>
              </a:rPr>
              <a:t>WHERE ARE WE GOING?</a:t>
            </a:r>
            <a:endParaRPr lang="en" sz="3000" dirty="0">
              <a:latin typeface="Montserrat"/>
              <a:ea typeface="Montserrat"/>
              <a:cs typeface="Montserrat"/>
              <a:sym typeface="Montserrat"/>
            </a:endParaRPr>
          </a:p>
        </p:txBody>
      </p:sp>
      <p:sp>
        <p:nvSpPr>
          <p:cNvPr id="54" name="Shape 5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Font typeface="Arial"/>
              <a:buNone/>
            </a:pPr>
            <a:endParaRPr sz="1400" dirty="0"/>
          </a:p>
          <a:p>
            <a:pPr>
              <a:spcBef>
                <a:spcPts val="0"/>
              </a:spcBef>
              <a:buNone/>
            </a:pPr>
            <a:endParaRPr dirty="0"/>
          </a:p>
        </p:txBody>
      </p:sp>
      <p:pic>
        <p:nvPicPr>
          <p:cNvPr id="55" name="Shape 55"/>
          <p:cNvPicPr preferRelativeResize="0"/>
          <p:nvPr/>
        </p:nvPicPr>
        <p:blipFill>
          <a:blip r:embed="rId3">
            <a:alphaModFix/>
          </a:blip>
          <a:stretch>
            <a:fillRect/>
          </a:stretch>
        </p:blipFill>
        <p:spPr>
          <a:xfrm>
            <a:off x="8118948" y="4125073"/>
            <a:ext cx="911076" cy="911076"/>
          </a:xfrm>
          <a:prstGeom prst="rect">
            <a:avLst/>
          </a:prstGeom>
          <a:noFill/>
          <a:ln>
            <a:noFill/>
          </a:ln>
        </p:spPr>
      </p:pic>
      <p:sp>
        <p:nvSpPr>
          <p:cNvPr id="7" name="Shape 74"/>
          <p:cNvSpPr txBox="1">
            <a:spLocks/>
          </p:cNvSpPr>
          <p:nvPr/>
        </p:nvSpPr>
        <p:spPr>
          <a:xfrm>
            <a:off x="818984" y="1200149"/>
            <a:ext cx="7867816" cy="2814623"/>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pPr marL="514350" indent="-514350">
              <a:buAutoNum type="arabicPeriod"/>
            </a:pPr>
            <a:r>
              <a:rPr lang="en" dirty="0" smtClean="0"/>
              <a:t>Overview of Internet Marketing Today</a:t>
            </a:r>
          </a:p>
          <a:p>
            <a:pPr marL="514350" indent="-514350">
              <a:buAutoNum type="arabicPeriod"/>
            </a:pPr>
            <a:r>
              <a:rPr lang="en" dirty="0" smtClean="0"/>
              <a:t>How Google AdWords Fits</a:t>
            </a:r>
          </a:p>
          <a:p>
            <a:pPr marL="514350" indent="-514350">
              <a:buAutoNum type="arabicPeriod"/>
            </a:pPr>
            <a:r>
              <a:rPr lang="en" dirty="0" smtClean="0"/>
              <a:t>Case Study</a:t>
            </a:r>
          </a:p>
        </p:txBody>
      </p:sp>
    </p:spTree>
    <p:extLst>
      <p:ext uri="{BB962C8B-B14F-4D97-AF65-F5344CB8AC3E}">
        <p14:creationId xmlns:p14="http://schemas.microsoft.com/office/powerpoint/2010/main" val="2859384118"/>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dirty="0" smtClean="0">
                <a:latin typeface="Montserrat"/>
                <a:ea typeface="Montserrat"/>
                <a:cs typeface="Montserrat"/>
                <a:sym typeface="Montserrat"/>
              </a:rPr>
              <a:t>WHERE ARE WE GOING?</a:t>
            </a:r>
            <a:endParaRPr lang="en" sz="3000" dirty="0">
              <a:latin typeface="Montserrat"/>
              <a:ea typeface="Montserrat"/>
              <a:cs typeface="Montserrat"/>
              <a:sym typeface="Montserrat"/>
            </a:endParaRPr>
          </a:p>
        </p:txBody>
      </p:sp>
      <p:sp>
        <p:nvSpPr>
          <p:cNvPr id="54" name="Shape 5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Font typeface="Arial"/>
              <a:buNone/>
            </a:pPr>
            <a:endParaRPr sz="1400" dirty="0"/>
          </a:p>
          <a:p>
            <a:pPr>
              <a:spcBef>
                <a:spcPts val="0"/>
              </a:spcBef>
              <a:buNone/>
            </a:pPr>
            <a:endParaRPr dirty="0"/>
          </a:p>
        </p:txBody>
      </p:sp>
      <p:pic>
        <p:nvPicPr>
          <p:cNvPr id="55" name="Shape 55"/>
          <p:cNvPicPr preferRelativeResize="0"/>
          <p:nvPr/>
        </p:nvPicPr>
        <p:blipFill>
          <a:blip r:embed="rId3">
            <a:alphaModFix/>
          </a:blip>
          <a:stretch>
            <a:fillRect/>
          </a:stretch>
        </p:blipFill>
        <p:spPr>
          <a:xfrm>
            <a:off x="8118948" y="4125073"/>
            <a:ext cx="911076" cy="911076"/>
          </a:xfrm>
          <a:prstGeom prst="rect">
            <a:avLst/>
          </a:prstGeom>
          <a:noFill/>
          <a:ln>
            <a:noFill/>
          </a:ln>
        </p:spPr>
      </p:pic>
      <p:sp>
        <p:nvSpPr>
          <p:cNvPr id="7" name="Shape 74"/>
          <p:cNvSpPr txBox="1">
            <a:spLocks/>
          </p:cNvSpPr>
          <p:nvPr/>
        </p:nvSpPr>
        <p:spPr>
          <a:xfrm>
            <a:off x="818984" y="1200149"/>
            <a:ext cx="7867816" cy="2814623"/>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pPr marL="514350" indent="-514350">
              <a:buAutoNum type="arabicPeriod"/>
            </a:pPr>
            <a:r>
              <a:rPr lang="en" dirty="0" smtClean="0"/>
              <a:t>Overview of Internet Marketing Today</a:t>
            </a:r>
          </a:p>
          <a:p>
            <a:pPr marL="514350" indent="-514350">
              <a:buAutoNum type="arabicPeriod"/>
            </a:pPr>
            <a:r>
              <a:rPr lang="en" dirty="0" smtClean="0"/>
              <a:t>How Google AdWords Fits</a:t>
            </a:r>
          </a:p>
          <a:p>
            <a:pPr marL="514350" indent="-514350">
              <a:buAutoNum type="arabicPeriod"/>
            </a:pPr>
            <a:r>
              <a:rPr lang="en" dirty="0" smtClean="0"/>
              <a:t>Case Study</a:t>
            </a:r>
          </a:p>
          <a:p>
            <a:pPr marL="514350" indent="-514350">
              <a:buAutoNum type="arabicPeriod"/>
            </a:pPr>
            <a:r>
              <a:rPr lang="en" dirty="0" smtClean="0"/>
              <a:t>Q &amp; A</a:t>
            </a:r>
            <a:endParaRPr lang="en" dirty="0"/>
          </a:p>
        </p:txBody>
      </p:sp>
    </p:spTree>
    <p:extLst>
      <p:ext uri="{BB962C8B-B14F-4D97-AF65-F5344CB8AC3E}">
        <p14:creationId xmlns:p14="http://schemas.microsoft.com/office/powerpoint/2010/main" val="3540289793"/>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lang="en" sz="3000" dirty="0">
              <a:latin typeface="Montserrat"/>
              <a:ea typeface="Montserrat"/>
              <a:cs typeface="Montserrat"/>
              <a:sym typeface="Montserrat"/>
            </a:endParaRPr>
          </a:p>
        </p:txBody>
      </p:sp>
      <p:sp>
        <p:nvSpPr>
          <p:cNvPr id="54" name="Shape 5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Font typeface="Arial"/>
              <a:buNone/>
            </a:pPr>
            <a:endParaRPr sz="1400" dirty="0"/>
          </a:p>
          <a:p>
            <a:pPr>
              <a:spcBef>
                <a:spcPts val="0"/>
              </a:spcBef>
              <a:buNone/>
            </a:pPr>
            <a:endParaRPr dirty="0"/>
          </a:p>
        </p:txBody>
      </p:sp>
      <p:pic>
        <p:nvPicPr>
          <p:cNvPr id="55" name="Shape 55"/>
          <p:cNvPicPr preferRelativeResize="0"/>
          <p:nvPr/>
        </p:nvPicPr>
        <p:blipFill>
          <a:blip r:embed="rId3">
            <a:alphaModFix/>
          </a:blip>
          <a:stretch>
            <a:fillRect/>
          </a:stretch>
        </p:blipFill>
        <p:spPr>
          <a:xfrm>
            <a:off x="8118948" y="4125073"/>
            <a:ext cx="911076" cy="911076"/>
          </a:xfrm>
          <a:prstGeom prst="rect">
            <a:avLst/>
          </a:prstGeom>
          <a:noFill/>
          <a:ln>
            <a:noFill/>
          </a:ln>
        </p:spPr>
      </p:pic>
      <p:sp>
        <p:nvSpPr>
          <p:cNvPr id="7" name="Shape 74"/>
          <p:cNvSpPr txBox="1">
            <a:spLocks/>
          </p:cNvSpPr>
          <p:nvPr/>
        </p:nvSpPr>
        <p:spPr>
          <a:xfrm>
            <a:off x="457200" y="1960368"/>
            <a:ext cx="8229600" cy="77625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r>
              <a:rPr lang="en" sz="2000" dirty="0" smtClean="0"/>
              <a:t>Are you ready for a quick </a:t>
            </a:r>
            <a:r>
              <a:rPr lang="en" dirty="0" smtClean="0"/>
              <a:t>QUIZ?</a:t>
            </a:r>
            <a:endParaRPr lang="en" dirty="0"/>
          </a:p>
        </p:txBody>
      </p:sp>
    </p:spTree>
    <p:extLst>
      <p:ext uri="{BB962C8B-B14F-4D97-AF65-F5344CB8AC3E}">
        <p14:creationId xmlns:p14="http://schemas.microsoft.com/office/powerpoint/2010/main" val="3525538110"/>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lang="en" sz="3000" dirty="0">
              <a:latin typeface="Montserrat"/>
              <a:ea typeface="Montserrat"/>
              <a:cs typeface="Montserrat"/>
              <a:sym typeface="Montserrat"/>
            </a:endParaRPr>
          </a:p>
        </p:txBody>
      </p:sp>
      <p:sp>
        <p:nvSpPr>
          <p:cNvPr id="54" name="Shape 5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Font typeface="Arial"/>
              <a:buNone/>
            </a:pPr>
            <a:endParaRPr sz="1400" dirty="0"/>
          </a:p>
          <a:p>
            <a:pPr>
              <a:spcBef>
                <a:spcPts val="0"/>
              </a:spcBef>
              <a:buNone/>
            </a:pPr>
            <a:endParaRPr dirty="0"/>
          </a:p>
        </p:txBody>
      </p:sp>
      <p:pic>
        <p:nvPicPr>
          <p:cNvPr id="55" name="Shape 55"/>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3" name="Picture 2"/>
          <p:cNvPicPr>
            <a:picLocks noChangeAspect="1"/>
          </p:cNvPicPr>
          <p:nvPr/>
        </p:nvPicPr>
        <p:blipFill>
          <a:blip r:embed="rId4"/>
          <a:stretch>
            <a:fillRect/>
          </a:stretch>
        </p:blipFill>
        <p:spPr>
          <a:xfrm>
            <a:off x="457200" y="205978"/>
            <a:ext cx="5476190" cy="4761905"/>
          </a:xfrm>
          <a:prstGeom prst="rect">
            <a:avLst/>
          </a:prstGeom>
        </p:spPr>
      </p:pic>
      <p:sp>
        <p:nvSpPr>
          <p:cNvPr id="7" name="Shape 74"/>
          <p:cNvSpPr txBox="1">
            <a:spLocks/>
          </p:cNvSpPr>
          <p:nvPr/>
        </p:nvSpPr>
        <p:spPr>
          <a:xfrm>
            <a:off x="457200" y="1960368"/>
            <a:ext cx="8229600" cy="77625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r>
              <a:rPr lang="en" sz="2000" dirty="0" smtClean="0"/>
              <a:t>Do growing companies invest heavily in </a:t>
            </a:r>
            <a:r>
              <a:rPr lang="en" dirty="0" smtClean="0"/>
              <a:t>SALES?</a:t>
            </a:r>
            <a:endParaRPr lang="en" dirty="0"/>
          </a:p>
        </p:txBody>
      </p:sp>
    </p:spTree>
    <p:extLst>
      <p:ext uri="{BB962C8B-B14F-4D97-AF65-F5344CB8AC3E}">
        <p14:creationId xmlns:p14="http://schemas.microsoft.com/office/powerpoint/2010/main" val="559239281"/>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lang="en" sz="3000" dirty="0">
              <a:latin typeface="Montserrat"/>
              <a:ea typeface="Montserrat"/>
              <a:cs typeface="Montserrat"/>
              <a:sym typeface="Montserrat"/>
            </a:endParaRPr>
          </a:p>
        </p:txBody>
      </p:sp>
      <p:sp>
        <p:nvSpPr>
          <p:cNvPr id="54" name="Shape 5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Font typeface="Arial"/>
              <a:buNone/>
            </a:pPr>
            <a:endParaRPr sz="1400" dirty="0"/>
          </a:p>
          <a:p>
            <a:pPr>
              <a:spcBef>
                <a:spcPts val="0"/>
              </a:spcBef>
              <a:buNone/>
            </a:pPr>
            <a:endParaRPr dirty="0"/>
          </a:p>
        </p:txBody>
      </p:sp>
      <p:pic>
        <p:nvPicPr>
          <p:cNvPr id="55" name="Shape 55"/>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2" name="Picture 1"/>
          <p:cNvPicPr>
            <a:picLocks noChangeAspect="1"/>
          </p:cNvPicPr>
          <p:nvPr/>
        </p:nvPicPr>
        <p:blipFill>
          <a:blip r:embed="rId4"/>
          <a:stretch>
            <a:fillRect/>
          </a:stretch>
        </p:blipFill>
        <p:spPr>
          <a:xfrm>
            <a:off x="457200" y="205978"/>
            <a:ext cx="5476190" cy="4761905"/>
          </a:xfrm>
          <a:prstGeom prst="rect">
            <a:avLst/>
          </a:prstGeom>
        </p:spPr>
      </p:pic>
      <p:sp>
        <p:nvSpPr>
          <p:cNvPr id="6" name="Shape 74"/>
          <p:cNvSpPr txBox="1">
            <a:spLocks/>
          </p:cNvSpPr>
          <p:nvPr/>
        </p:nvSpPr>
        <p:spPr>
          <a:xfrm>
            <a:off x="457200" y="1960368"/>
            <a:ext cx="8229600" cy="77625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r>
              <a:rPr lang="en" sz="2000" dirty="0" smtClean="0"/>
              <a:t>Do growing companies invest heavily in </a:t>
            </a:r>
            <a:r>
              <a:rPr lang="en" dirty="0" smtClean="0"/>
              <a:t>RELATIONSHIPS?</a:t>
            </a:r>
            <a:endParaRPr lang="en" dirty="0"/>
          </a:p>
        </p:txBody>
      </p:sp>
    </p:spTree>
    <p:extLst>
      <p:ext uri="{BB962C8B-B14F-4D97-AF65-F5344CB8AC3E}">
        <p14:creationId xmlns:p14="http://schemas.microsoft.com/office/powerpoint/2010/main" val="1479936181"/>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lang="en" sz="3000" dirty="0">
              <a:latin typeface="Montserrat"/>
              <a:ea typeface="Montserrat"/>
              <a:cs typeface="Montserrat"/>
              <a:sym typeface="Montserrat"/>
            </a:endParaRPr>
          </a:p>
        </p:txBody>
      </p:sp>
      <p:sp>
        <p:nvSpPr>
          <p:cNvPr id="54" name="Shape 5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Font typeface="Arial"/>
              <a:buNone/>
            </a:pPr>
            <a:endParaRPr sz="1400" dirty="0"/>
          </a:p>
          <a:p>
            <a:pPr>
              <a:spcBef>
                <a:spcPts val="0"/>
              </a:spcBef>
              <a:buNone/>
            </a:pPr>
            <a:endParaRPr dirty="0"/>
          </a:p>
        </p:txBody>
      </p:sp>
      <p:pic>
        <p:nvPicPr>
          <p:cNvPr id="55" name="Shape 55"/>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2" name="Picture 1"/>
          <p:cNvPicPr>
            <a:picLocks noChangeAspect="1"/>
          </p:cNvPicPr>
          <p:nvPr/>
        </p:nvPicPr>
        <p:blipFill>
          <a:blip r:embed="rId4"/>
          <a:stretch>
            <a:fillRect/>
          </a:stretch>
        </p:blipFill>
        <p:spPr>
          <a:xfrm>
            <a:off x="457200" y="205978"/>
            <a:ext cx="5476190" cy="4761905"/>
          </a:xfrm>
          <a:prstGeom prst="rect">
            <a:avLst/>
          </a:prstGeom>
        </p:spPr>
      </p:pic>
      <p:sp>
        <p:nvSpPr>
          <p:cNvPr id="6" name="Shape 74"/>
          <p:cNvSpPr txBox="1">
            <a:spLocks/>
          </p:cNvSpPr>
          <p:nvPr/>
        </p:nvSpPr>
        <p:spPr>
          <a:xfrm>
            <a:off x="457200" y="1960368"/>
            <a:ext cx="8229600" cy="77625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r>
              <a:rPr lang="en" sz="2000" dirty="0" smtClean="0"/>
              <a:t>Do growing companies invest heavily in </a:t>
            </a:r>
            <a:r>
              <a:rPr lang="en" dirty="0" smtClean="0"/>
              <a:t>VISIBILITY?</a:t>
            </a:r>
            <a:endParaRPr lang="en" dirty="0"/>
          </a:p>
        </p:txBody>
      </p:sp>
    </p:spTree>
    <p:extLst>
      <p:ext uri="{BB962C8B-B14F-4D97-AF65-F5344CB8AC3E}">
        <p14:creationId xmlns:p14="http://schemas.microsoft.com/office/powerpoint/2010/main" val="3607135979"/>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lang="en" sz="3000" dirty="0">
              <a:latin typeface="Montserrat"/>
              <a:ea typeface="Montserrat"/>
              <a:cs typeface="Montserrat"/>
              <a:sym typeface="Montserrat"/>
            </a:endParaRPr>
          </a:p>
        </p:txBody>
      </p:sp>
      <p:sp>
        <p:nvSpPr>
          <p:cNvPr id="54" name="Shape 5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Font typeface="Arial"/>
              <a:buNone/>
            </a:pPr>
            <a:endParaRPr sz="1400" dirty="0"/>
          </a:p>
          <a:p>
            <a:pPr>
              <a:spcBef>
                <a:spcPts val="0"/>
              </a:spcBef>
              <a:buNone/>
            </a:pPr>
            <a:endParaRPr dirty="0"/>
          </a:p>
        </p:txBody>
      </p:sp>
      <p:pic>
        <p:nvPicPr>
          <p:cNvPr id="55" name="Shape 55"/>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2" name="Picture 1"/>
          <p:cNvPicPr>
            <a:picLocks noChangeAspect="1"/>
          </p:cNvPicPr>
          <p:nvPr/>
        </p:nvPicPr>
        <p:blipFill>
          <a:blip r:embed="rId4"/>
          <a:stretch>
            <a:fillRect/>
          </a:stretch>
        </p:blipFill>
        <p:spPr>
          <a:xfrm>
            <a:off x="457200" y="205978"/>
            <a:ext cx="5476190" cy="4761905"/>
          </a:xfrm>
          <a:prstGeom prst="rect">
            <a:avLst/>
          </a:prstGeom>
        </p:spPr>
      </p:pic>
      <p:sp>
        <p:nvSpPr>
          <p:cNvPr id="6" name="Shape 74"/>
          <p:cNvSpPr txBox="1">
            <a:spLocks/>
          </p:cNvSpPr>
          <p:nvPr/>
        </p:nvSpPr>
        <p:spPr>
          <a:xfrm>
            <a:off x="457200" y="1960368"/>
            <a:ext cx="8229600" cy="77625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r>
              <a:rPr lang="en" sz="2000" dirty="0" smtClean="0"/>
              <a:t>Do growing companies invest heavily in </a:t>
            </a:r>
            <a:r>
              <a:rPr lang="en" dirty="0" smtClean="0"/>
              <a:t>GETTING FOUND?</a:t>
            </a:r>
            <a:endParaRPr lang="en" dirty="0"/>
          </a:p>
        </p:txBody>
      </p:sp>
    </p:spTree>
    <p:extLst>
      <p:ext uri="{BB962C8B-B14F-4D97-AF65-F5344CB8AC3E}">
        <p14:creationId xmlns:p14="http://schemas.microsoft.com/office/powerpoint/2010/main" val="3094164299"/>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lang="en" sz="3000" dirty="0">
              <a:latin typeface="Montserrat"/>
              <a:ea typeface="Montserrat"/>
              <a:cs typeface="Montserrat"/>
              <a:sym typeface="Montserrat"/>
            </a:endParaRPr>
          </a:p>
        </p:txBody>
      </p:sp>
      <p:sp>
        <p:nvSpPr>
          <p:cNvPr id="54" name="Shape 5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Font typeface="Arial"/>
              <a:buNone/>
            </a:pPr>
            <a:endParaRPr sz="1400" dirty="0"/>
          </a:p>
          <a:p>
            <a:pPr>
              <a:spcBef>
                <a:spcPts val="0"/>
              </a:spcBef>
              <a:buNone/>
            </a:pPr>
            <a:endParaRPr dirty="0"/>
          </a:p>
        </p:txBody>
      </p:sp>
      <p:pic>
        <p:nvPicPr>
          <p:cNvPr id="55" name="Shape 55"/>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2" name="Picture 1"/>
          <p:cNvPicPr>
            <a:picLocks noChangeAspect="1"/>
          </p:cNvPicPr>
          <p:nvPr/>
        </p:nvPicPr>
        <p:blipFill>
          <a:blip r:embed="rId4"/>
          <a:stretch>
            <a:fillRect/>
          </a:stretch>
        </p:blipFill>
        <p:spPr>
          <a:xfrm>
            <a:off x="457200" y="205978"/>
            <a:ext cx="5476190" cy="4761905"/>
          </a:xfrm>
          <a:prstGeom prst="rect">
            <a:avLst/>
          </a:prstGeom>
        </p:spPr>
      </p:pic>
      <p:sp>
        <p:nvSpPr>
          <p:cNvPr id="6" name="Shape 74"/>
          <p:cNvSpPr txBox="1">
            <a:spLocks/>
          </p:cNvSpPr>
          <p:nvPr/>
        </p:nvSpPr>
        <p:spPr>
          <a:xfrm>
            <a:off x="457200" y="1960368"/>
            <a:ext cx="8229600" cy="77625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r>
              <a:rPr lang="en" sz="2000" dirty="0" smtClean="0"/>
              <a:t>Do growing companies invest </a:t>
            </a:r>
            <a:r>
              <a:rPr lang="en" sz="2000" dirty="0" smtClean="0"/>
              <a:t>in </a:t>
            </a:r>
            <a:r>
              <a:rPr lang="en" dirty="0" smtClean="0"/>
              <a:t>NURTURING LEADS</a:t>
            </a:r>
            <a:r>
              <a:rPr lang="en" dirty="0" smtClean="0"/>
              <a:t>?</a:t>
            </a:r>
            <a:endParaRPr lang="en" dirty="0"/>
          </a:p>
        </p:txBody>
      </p:sp>
    </p:spTree>
    <p:extLst>
      <p:ext uri="{BB962C8B-B14F-4D97-AF65-F5344CB8AC3E}">
        <p14:creationId xmlns:p14="http://schemas.microsoft.com/office/powerpoint/2010/main" val="4254211880"/>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dirty="0">
                <a:latin typeface="Montserrat"/>
                <a:ea typeface="Montserrat"/>
                <a:cs typeface="Montserrat"/>
                <a:sym typeface="Montserrat"/>
              </a:rPr>
              <a:t>WHO WE ARE</a:t>
            </a:r>
          </a:p>
        </p:txBody>
      </p:sp>
      <p:sp>
        <p:nvSpPr>
          <p:cNvPr id="29" name="Shape 29"/>
          <p:cNvSpPr txBox="1">
            <a:spLocks noGrp="1"/>
          </p:cNvSpPr>
          <p:nvPr>
            <p:ph type="body" idx="1"/>
          </p:nvPr>
        </p:nvSpPr>
        <p:spPr>
          <a:xfrm>
            <a:off x="457200" y="1063378"/>
            <a:ext cx="8229600" cy="3862471"/>
          </a:xfrm>
          <a:prstGeom prst="rect">
            <a:avLst/>
          </a:prstGeom>
        </p:spPr>
        <p:txBody>
          <a:bodyPr lIns="91425" tIns="91425" rIns="91425" bIns="91425" anchor="t" anchorCtr="0">
            <a:noAutofit/>
          </a:bodyPr>
          <a:lstStyle/>
          <a:p>
            <a:pPr marL="457200" lvl="0" indent="-317500" rtl="0">
              <a:spcBef>
                <a:spcPts val="0"/>
              </a:spcBef>
              <a:buClr>
                <a:schemeClr val="dk1"/>
              </a:buClr>
              <a:buSzPct val="100000"/>
              <a:buFont typeface="Arial"/>
              <a:buChar char="●"/>
            </a:pPr>
            <a:r>
              <a:rPr lang="en" sz="2400" dirty="0" smtClean="0"/>
              <a:t>Website </a:t>
            </a:r>
            <a:r>
              <a:rPr lang="en" sz="2400" dirty="0"/>
              <a:t>Development &amp; Design </a:t>
            </a:r>
          </a:p>
          <a:p>
            <a:pPr marL="457200" lvl="0" indent="-317500" rtl="0">
              <a:spcBef>
                <a:spcPts val="0"/>
              </a:spcBef>
              <a:buClr>
                <a:schemeClr val="dk1"/>
              </a:buClr>
              <a:buSzPct val="100000"/>
              <a:buFont typeface="Arial"/>
              <a:buChar char="●"/>
            </a:pPr>
            <a:r>
              <a:rPr lang="en" sz="2400" dirty="0"/>
              <a:t>Web Marketing Strategy, Training, and Analysis</a:t>
            </a:r>
          </a:p>
          <a:p>
            <a:pPr marL="457200" lvl="0" indent="-317500" rtl="0">
              <a:spcBef>
                <a:spcPts val="0"/>
              </a:spcBef>
              <a:buClr>
                <a:schemeClr val="dk1"/>
              </a:buClr>
              <a:buSzPct val="100000"/>
              <a:buFont typeface="Arial"/>
              <a:buChar char="●"/>
            </a:pPr>
            <a:r>
              <a:rPr lang="en" sz="2400" dirty="0" smtClean="0"/>
              <a:t>Web Applications</a:t>
            </a:r>
            <a:r>
              <a:rPr lang="en" sz="2400" dirty="0"/>
              <a:t>, iOS apps, Android </a:t>
            </a:r>
            <a:r>
              <a:rPr lang="en" sz="2400" dirty="0" smtClean="0"/>
              <a:t>apps</a:t>
            </a:r>
            <a:endParaRPr lang="en" sz="2400" dirty="0"/>
          </a:p>
          <a:p>
            <a:pPr lvl="0" rtl="0">
              <a:spcBef>
                <a:spcPts val="0"/>
              </a:spcBef>
              <a:buClr>
                <a:schemeClr val="dk1"/>
              </a:buClr>
              <a:buFont typeface="Arial"/>
              <a:buNone/>
            </a:pPr>
            <a:endParaRPr sz="1400" dirty="0"/>
          </a:p>
          <a:p>
            <a:pPr>
              <a:spcBef>
                <a:spcPts val="0"/>
              </a:spcBef>
              <a:buNone/>
            </a:pPr>
            <a:endParaRPr dirty="0"/>
          </a:p>
        </p:txBody>
      </p:sp>
      <p:pic>
        <p:nvPicPr>
          <p:cNvPr id="30" name="Shape 30"/>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2450614713"/>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lang="en" sz="3000" dirty="0">
              <a:latin typeface="Montserrat"/>
              <a:ea typeface="Montserrat"/>
              <a:cs typeface="Montserrat"/>
              <a:sym typeface="Montserrat"/>
            </a:endParaRPr>
          </a:p>
        </p:txBody>
      </p:sp>
      <p:sp>
        <p:nvSpPr>
          <p:cNvPr id="54" name="Shape 5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Font typeface="Arial"/>
              <a:buNone/>
            </a:pPr>
            <a:endParaRPr sz="1400" dirty="0"/>
          </a:p>
          <a:p>
            <a:pPr>
              <a:spcBef>
                <a:spcPts val="0"/>
              </a:spcBef>
              <a:buNone/>
            </a:pPr>
            <a:endParaRPr dirty="0"/>
          </a:p>
        </p:txBody>
      </p:sp>
      <p:pic>
        <p:nvPicPr>
          <p:cNvPr id="55" name="Shape 55"/>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2" name="Picture 1"/>
          <p:cNvPicPr>
            <a:picLocks noChangeAspect="1"/>
          </p:cNvPicPr>
          <p:nvPr/>
        </p:nvPicPr>
        <p:blipFill>
          <a:blip r:embed="rId4"/>
          <a:stretch>
            <a:fillRect/>
          </a:stretch>
        </p:blipFill>
        <p:spPr>
          <a:xfrm>
            <a:off x="457200" y="205978"/>
            <a:ext cx="5476190" cy="4761905"/>
          </a:xfrm>
          <a:prstGeom prst="rect">
            <a:avLst/>
          </a:prstGeom>
        </p:spPr>
      </p:pic>
      <p:sp>
        <p:nvSpPr>
          <p:cNvPr id="9" name="Shape 74"/>
          <p:cNvSpPr txBox="1">
            <a:spLocks/>
          </p:cNvSpPr>
          <p:nvPr/>
        </p:nvSpPr>
        <p:spPr>
          <a:xfrm>
            <a:off x="5604812" y="1960368"/>
            <a:ext cx="3081988" cy="77625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r>
              <a:rPr lang="en" sz="2000" dirty="0" smtClean="0"/>
              <a:t>Do growing companies invest heavily in </a:t>
            </a:r>
            <a:r>
              <a:rPr lang="en" dirty="0" smtClean="0"/>
              <a:t>WEBSITES?</a:t>
            </a:r>
            <a:endParaRPr lang="en" dirty="0"/>
          </a:p>
        </p:txBody>
      </p:sp>
    </p:spTree>
    <p:extLst>
      <p:ext uri="{BB962C8B-B14F-4D97-AF65-F5344CB8AC3E}">
        <p14:creationId xmlns:p14="http://schemas.microsoft.com/office/powerpoint/2010/main" val="166206733"/>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lang="en" sz="3000" dirty="0">
              <a:latin typeface="Montserrat"/>
              <a:ea typeface="Montserrat"/>
              <a:cs typeface="Montserrat"/>
              <a:sym typeface="Montserrat"/>
            </a:endParaRPr>
          </a:p>
        </p:txBody>
      </p:sp>
      <p:sp>
        <p:nvSpPr>
          <p:cNvPr id="54" name="Shape 5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Font typeface="Arial"/>
              <a:buNone/>
            </a:pPr>
            <a:endParaRPr sz="1400" dirty="0"/>
          </a:p>
          <a:p>
            <a:pPr>
              <a:spcBef>
                <a:spcPts val="0"/>
              </a:spcBef>
              <a:buNone/>
            </a:pPr>
            <a:endParaRPr dirty="0"/>
          </a:p>
        </p:txBody>
      </p:sp>
      <p:pic>
        <p:nvPicPr>
          <p:cNvPr id="55" name="Shape 55"/>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5" name="Picture 4"/>
          <p:cNvPicPr>
            <a:picLocks noChangeAspect="1"/>
          </p:cNvPicPr>
          <p:nvPr/>
        </p:nvPicPr>
        <p:blipFill>
          <a:blip r:embed="rId4"/>
          <a:stretch>
            <a:fillRect/>
          </a:stretch>
        </p:blipFill>
        <p:spPr>
          <a:xfrm>
            <a:off x="457200" y="205978"/>
            <a:ext cx="5476190" cy="4761905"/>
          </a:xfrm>
          <a:prstGeom prst="rect">
            <a:avLst/>
          </a:prstGeom>
        </p:spPr>
      </p:pic>
      <p:sp>
        <p:nvSpPr>
          <p:cNvPr id="9" name="Shape 74"/>
          <p:cNvSpPr txBox="1">
            <a:spLocks/>
          </p:cNvSpPr>
          <p:nvPr/>
        </p:nvSpPr>
        <p:spPr>
          <a:xfrm>
            <a:off x="5604812" y="1960368"/>
            <a:ext cx="3081988" cy="77625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r>
              <a:rPr lang="en" sz="2000" dirty="0" smtClean="0"/>
              <a:t>At the center of it all is the </a:t>
            </a:r>
            <a:r>
              <a:rPr lang="en" dirty="0" smtClean="0"/>
              <a:t>WEBSITE</a:t>
            </a:r>
            <a:endParaRPr lang="en" dirty="0"/>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lang="en" sz="3000" dirty="0">
              <a:latin typeface="Montserrat"/>
              <a:ea typeface="Montserrat"/>
              <a:cs typeface="Montserrat"/>
              <a:sym typeface="Montserrat"/>
            </a:endParaRPr>
          </a:p>
        </p:txBody>
      </p:sp>
      <p:sp>
        <p:nvSpPr>
          <p:cNvPr id="54" name="Shape 5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Font typeface="Arial"/>
              <a:buNone/>
            </a:pPr>
            <a:endParaRPr sz="1400" dirty="0"/>
          </a:p>
          <a:p>
            <a:pPr>
              <a:spcBef>
                <a:spcPts val="0"/>
              </a:spcBef>
              <a:buNone/>
            </a:pPr>
            <a:endParaRPr dirty="0"/>
          </a:p>
        </p:txBody>
      </p:sp>
      <p:pic>
        <p:nvPicPr>
          <p:cNvPr id="55" name="Shape 55"/>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2" name="Picture 1"/>
          <p:cNvPicPr>
            <a:picLocks noChangeAspect="1"/>
          </p:cNvPicPr>
          <p:nvPr/>
        </p:nvPicPr>
        <p:blipFill>
          <a:blip r:embed="rId4"/>
          <a:stretch>
            <a:fillRect/>
          </a:stretch>
        </p:blipFill>
        <p:spPr>
          <a:xfrm>
            <a:off x="718269" y="87465"/>
            <a:ext cx="4356501" cy="5211126"/>
          </a:xfrm>
          <a:prstGeom prst="rect">
            <a:avLst/>
          </a:prstGeom>
        </p:spPr>
      </p:pic>
    </p:spTree>
    <p:extLst>
      <p:ext uri="{BB962C8B-B14F-4D97-AF65-F5344CB8AC3E}">
        <p14:creationId xmlns:p14="http://schemas.microsoft.com/office/powerpoint/2010/main" val="1436444198"/>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4" name="Shape 5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Font typeface="Arial"/>
              <a:buNone/>
            </a:pPr>
            <a:endParaRPr sz="1400" dirty="0"/>
          </a:p>
          <a:p>
            <a:pPr>
              <a:spcBef>
                <a:spcPts val="0"/>
              </a:spcBef>
              <a:buNone/>
            </a:pPr>
            <a:endParaRPr dirty="0"/>
          </a:p>
        </p:txBody>
      </p:sp>
      <p:pic>
        <p:nvPicPr>
          <p:cNvPr id="55" name="Shape 55"/>
          <p:cNvPicPr preferRelativeResize="0"/>
          <p:nvPr/>
        </p:nvPicPr>
        <p:blipFill>
          <a:blip r:embed="rId3">
            <a:alphaModFix/>
          </a:blip>
          <a:stretch>
            <a:fillRect/>
          </a:stretch>
        </p:blipFill>
        <p:spPr>
          <a:xfrm>
            <a:off x="8118948" y="4125073"/>
            <a:ext cx="911076" cy="911076"/>
          </a:xfrm>
          <a:prstGeom prst="rect">
            <a:avLst/>
          </a:prstGeom>
          <a:noFill/>
          <a:ln>
            <a:noFill/>
          </a:ln>
        </p:spPr>
      </p:pic>
      <p:sp>
        <p:nvSpPr>
          <p:cNvPr id="9" name="Shape 74"/>
          <p:cNvSpPr txBox="1">
            <a:spLocks/>
          </p:cNvSpPr>
          <p:nvPr/>
        </p:nvSpPr>
        <p:spPr>
          <a:xfrm>
            <a:off x="457200" y="423896"/>
            <a:ext cx="8229600" cy="77625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r>
              <a:rPr lang="en" sz="2000" dirty="0" smtClean="0"/>
              <a:t>Websites and your presence online are measured by three metrics:</a:t>
            </a:r>
            <a:endParaRPr lang="en" dirty="0"/>
          </a:p>
        </p:txBody>
      </p:sp>
    </p:spTree>
    <p:extLst>
      <p:ext uri="{BB962C8B-B14F-4D97-AF65-F5344CB8AC3E}">
        <p14:creationId xmlns:p14="http://schemas.microsoft.com/office/powerpoint/2010/main" val="291241851"/>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4" name="Shape 5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Font typeface="Arial"/>
              <a:buNone/>
            </a:pPr>
            <a:endParaRPr sz="1400" dirty="0"/>
          </a:p>
          <a:p>
            <a:pPr>
              <a:spcBef>
                <a:spcPts val="0"/>
              </a:spcBef>
              <a:buNone/>
            </a:pPr>
            <a:endParaRPr dirty="0"/>
          </a:p>
        </p:txBody>
      </p:sp>
      <p:pic>
        <p:nvPicPr>
          <p:cNvPr id="55" name="Shape 55"/>
          <p:cNvPicPr preferRelativeResize="0"/>
          <p:nvPr/>
        </p:nvPicPr>
        <p:blipFill>
          <a:blip r:embed="rId3">
            <a:alphaModFix/>
          </a:blip>
          <a:stretch>
            <a:fillRect/>
          </a:stretch>
        </p:blipFill>
        <p:spPr>
          <a:xfrm>
            <a:off x="8118948" y="4125073"/>
            <a:ext cx="911076" cy="911076"/>
          </a:xfrm>
          <a:prstGeom prst="rect">
            <a:avLst/>
          </a:prstGeom>
          <a:noFill/>
          <a:ln>
            <a:noFill/>
          </a:ln>
        </p:spPr>
      </p:pic>
      <p:sp>
        <p:nvSpPr>
          <p:cNvPr id="9" name="Shape 74"/>
          <p:cNvSpPr txBox="1">
            <a:spLocks/>
          </p:cNvSpPr>
          <p:nvPr/>
        </p:nvSpPr>
        <p:spPr>
          <a:xfrm>
            <a:off x="457200" y="423896"/>
            <a:ext cx="8229600" cy="77625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r>
              <a:rPr lang="en" sz="2000" dirty="0" smtClean="0"/>
              <a:t>Websites and your presence online are measured by three metrics:</a:t>
            </a:r>
            <a:endParaRPr lang="en" dirty="0"/>
          </a:p>
        </p:txBody>
      </p:sp>
      <p:pic>
        <p:nvPicPr>
          <p:cNvPr id="3" name="Picture 2"/>
          <p:cNvPicPr>
            <a:picLocks noChangeAspect="1"/>
          </p:cNvPicPr>
          <p:nvPr/>
        </p:nvPicPr>
        <p:blipFill>
          <a:blip r:embed="rId4"/>
          <a:stretch>
            <a:fillRect/>
          </a:stretch>
        </p:blipFill>
        <p:spPr>
          <a:xfrm>
            <a:off x="457200" y="995945"/>
            <a:ext cx="4352381" cy="3333333"/>
          </a:xfrm>
          <a:prstGeom prst="rect">
            <a:avLst/>
          </a:prstGeom>
        </p:spPr>
      </p:pic>
    </p:spTree>
    <p:extLst>
      <p:ext uri="{BB962C8B-B14F-4D97-AF65-F5344CB8AC3E}">
        <p14:creationId xmlns:p14="http://schemas.microsoft.com/office/powerpoint/2010/main" val="1029393090"/>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4" name="Shape 5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Font typeface="Arial"/>
              <a:buNone/>
            </a:pPr>
            <a:endParaRPr sz="1400" dirty="0"/>
          </a:p>
          <a:p>
            <a:pPr>
              <a:spcBef>
                <a:spcPts val="0"/>
              </a:spcBef>
              <a:buNone/>
            </a:pPr>
            <a:endParaRPr dirty="0"/>
          </a:p>
        </p:txBody>
      </p:sp>
      <p:pic>
        <p:nvPicPr>
          <p:cNvPr id="55" name="Shape 55"/>
          <p:cNvPicPr preferRelativeResize="0"/>
          <p:nvPr/>
        </p:nvPicPr>
        <p:blipFill>
          <a:blip r:embed="rId3">
            <a:alphaModFix/>
          </a:blip>
          <a:stretch>
            <a:fillRect/>
          </a:stretch>
        </p:blipFill>
        <p:spPr>
          <a:xfrm>
            <a:off x="8118948" y="4125073"/>
            <a:ext cx="911076" cy="911076"/>
          </a:xfrm>
          <a:prstGeom prst="rect">
            <a:avLst/>
          </a:prstGeom>
          <a:noFill/>
          <a:ln>
            <a:noFill/>
          </a:ln>
        </p:spPr>
      </p:pic>
      <p:sp>
        <p:nvSpPr>
          <p:cNvPr id="9" name="Shape 74"/>
          <p:cNvSpPr txBox="1">
            <a:spLocks/>
          </p:cNvSpPr>
          <p:nvPr/>
        </p:nvSpPr>
        <p:spPr>
          <a:xfrm>
            <a:off x="457200" y="423896"/>
            <a:ext cx="8229600" cy="77625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r>
              <a:rPr lang="en" sz="2000" dirty="0" smtClean="0"/>
              <a:t>Websites and your presence online are measured by three metrics:</a:t>
            </a:r>
            <a:endParaRPr lang="en" dirty="0"/>
          </a:p>
        </p:txBody>
      </p:sp>
      <p:pic>
        <p:nvPicPr>
          <p:cNvPr id="3" name="Picture 2"/>
          <p:cNvPicPr>
            <a:picLocks noChangeAspect="1"/>
          </p:cNvPicPr>
          <p:nvPr/>
        </p:nvPicPr>
        <p:blipFill>
          <a:blip r:embed="rId4"/>
          <a:stretch>
            <a:fillRect/>
          </a:stretch>
        </p:blipFill>
        <p:spPr>
          <a:xfrm>
            <a:off x="457200" y="995945"/>
            <a:ext cx="4352381" cy="3333333"/>
          </a:xfrm>
          <a:prstGeom prst="rect">
            <a:avLst/>
          </a:prstGeom>
        </p:spPr>
      </p:pic>
    </p:spTree>
    <p:extLst>
      <p:ext uri="{BB962C8B-B14F-4D97-AF65-F5344CB8AC3E}">
        <p14:creationId xmlns:p14="http://schemas.microsoft.com/office/powerpoint/2010/main" val="1768325834"/>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4" name="Shape 5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Font typeface="Arial"/>
              <a:buNone/>
            </a:pPr>
            <a:endParaRPr sz="1400" dirty="0"/>
          </a:p>
          <a:p>
            <a:pPr>
              <a:spcBef>
                <a:spcPts val="0"/>
              </a:spcBef>
              <a:buNone/>
            </a:pPr>
            <a:endParaRPr dirty="0"/>
          </a:p>
        </p:txBody>
      </p:sp>
      <p:pic>
        <p:nvPicPr>
          <p:cNvPr id="55" name="Shape 55"/>
          <p:cNvPicPr preferRelativeResize="0"/>
          <p:nvPr/>
        </p:nvPicPr>
        <p:blipFill>
          <a:blip r:embed="rId3">
            <a:alphaModFix/>
          </a:blip>
          <a:stretch>
            <a:fillRect/>
          </a:stretch>
        </p:blipFill>
        <p:spPr>
          <a:xfrm>
            <a:off x="8118948" y="4125073"/>
            <a:ext cx="911076" cy="911076"/>
          </a:xfrm>
          <a:prstGeom prst="rect">
            <a:avLst/>
          </a:prstGeom>
          <a:noFill/>
          <a:ln>
            <a:noFill/>
          </a:ln>
        </p:spPr>
      </p:pic>
      <p:sp>
        <p:nvSpPr>
          <p:cNvPr id="9" name="Shape 74"/>
          <p:cNvSpPr txBox="1">
            <a:spLocks/>
          </p:cNvSpPr>
          <p:nvPr/>
        </p:nvSpPr>
        <p:spPr>
          <a:xfrm>
            <a:off x="457200" y="423896"/>
            <a:ext cx="8229600" cy="77625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r>
              <a:rPr lang="en" sz="2000" dirty="0" smtClean="0"/>
              <a:t>Websites and your presence online are measured by three metrics:</a:t>
            </a:r>
            <a:endParaRPr lang="en" dirty="0"/>
          </a:p>
        </p:txBody>
      </p:sp>
      <p:pic>
        <p:nvPicPr>
          <p:cNvPr id="3" name="Picture 2"/>
          <p:cNvPicPr>
            <a:picLocks noChangeAspect="1"/>
          </p:cNvPicPr>
          <p:nvPr/>
        </p:nvPicPr>
        <p:blipFill>
          <a:blip r:embed="rId4"/>
          <a:stretch>
            <a:fillRect/>
          </a:stretch>
        </p:blipFill>
        <p:spPr>
          <a:xfrm>
            <a:off x="457200" y="995945"/>
            <a:ext cx="4352381" cy="3333333"/>
          </a:xfrm>
          <a:prstGeom prst="rect">
            <a:avLst/>
          </a:prstGeom>
        </p:spPr>
      </p:pic>
    </p:spTree>
    <p:extLst>
      <p:ext uri="{BB962C8B-B14F-4D97-AF65-F5344CB8AC3E}">
        <p14:creationId xmlns:p14="http://schemas.microsoft.com/office/powerpoint/2010/main" val="4170012846"/>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4" name="Shape 5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Font typeface="Arial"/>
              <a:buNone/>
            </a:pPr>
            <a:endParaRPr sz="1400" dirty="0"/>
          </a:p>
          <a:p>
            <a:pPr>
              <a:spcBef>
                <a:spcPts val="0"/>
              </a:spcBef>
              <a:buNone/>
            </a:pPr>
            <a:endParaRPr dirty="0"/>
          </a:p>
        </p:txBody>
      </p:sp>
      <p:pic>
        <p:nvPicPr>
          <p:cNvPr id="55" name="Shape 55"/>
          <p:cNvPicPr preferRelativeResize="0"/>
          <p:nvPr/>
        </p:nvPicPr>
        <p:blipFill>
          <a:blip r:embed="rId3">
            <a:alphaModFix/>
          </a:blip>
          <a:stretch>
            <a:fillRect/>
          </a:stretch>
        </p:blipFill>
        <p:spPr>
          <a:xfrm>
            <a:off x="8118948" y="4125073"/>
            <a:ext cx="911076" cy="911076"/>
          </a:xfrm>
          <a:prstGeom prst="rect">
            <a:avLst/>
          </a:prstGeom>
          <a:noFill/>
          <a:ln>
            <a:noFill/>
          </a:ln>
        </p:spPr>
      </p:pic>
      <p:sp>
        <p:nvSpPr>
          <p:cNvPr id="9" name="Shape 74"/>
          <p:cNvSpPr txBox="1">
            <a:spLocks/>
          </p:cNvSpPr>
          <p:nvPr/>
        </p:nvSpPr>
        <p:spPr>
          <a:xfrm>
            <a:off x="457200" y="423896"/>
            <a:ext cx="8229600" cy="77625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1"/>
              </a:buClr>
              <a:buSzPct val="100000"/>
              <a:buNone/>
              <a:defRPr sz="3000" b="0" i="0" u="none" strike="noStrike" cap="none" baseline="0">
                <a:solidFill>
                  <a:schemeClr val="dk1"/>
                </a:solidFill>
                <a:latin typeface="Arial"/>
                <a:ea typeface="Arial"/>
                <a:cs typeface="Arial"/>
                <a:sym typeface="Arial"/>
                <a:rtl val="0"/>
              </a:defRPr>
            </a:lvl1pPr>
            <a:lvl2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a:lnSpc>
                <a:spcPct val="100000"/>
              </a:lnSpc>
              <a:spcBef>
                <a:spcPts val="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a:lnSpc>
                <a:spcPct val="100000"/>
              </a:lnSpc>
              <a:spcBef>
                <a:spcPts val="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r>
              <a:rPr lang="en" sz="2000" dirty="0" smtClean="0"/>
              <a:t>Websites and your presence online are measured by three metrics:</a:t>
            </a:r>
            <a:endParaRPr lang="en" dirty="0"/>
          </a:p>
        </p:txBody>
      </p:sp>
      <p:pic>
        <p:nvPicPr>
          <p:cNvPr id="3" name="Picture 2"/>
          <p:cNvPicPr>
            <a:picLocks noChangeAspect="1"/>
          </p:cNvPicPr>
          <p:nvPr/>
        </p:nvPicPr>
        <p:blipFill>
          <a:blip r:embed="rId4"/>
          <a:stretch>
            <a:fillRect/>
          </a:stretch>
        </p:blipFill>
        <p:spPr>
          <a:xfrm>
            <a:off x="457200" y="995945"/>
            <a:ext cx="4352381" cy="3333333"/>
          </a:xfrm>
          <a:prstGeom prst="rect">
            <a:avLst/>
          </a:prstGeom>
        </p:spPr>
      </p:pic>
      <p:pic>
        <p:nvPicPr>
          <p:cNvPr id="2" name="Picture 1"/>
          <p:cNvPicPr>
            <a:picLocks noChangeAspect="1"/>
          </p:cNvPicPr>
          <p:nvPr/>
        </p:nvPicPr>
        <p:blipFill>
          <a:blip r:embed="rId5"/>
          <a:stretch>
            <a:fillRect/>
          </a:stretch>
        </p:blipFill>
        <p:spPr>
          <a:xfrm>
            <a:off x="457200" y="995945"/>
            <a:ext cx="7619048" cy="3333333"/>
          </a:xfrm>
          <a:prstGeom prst="rect">
            <a:avLst/>
          </a:prstGeom>
        </p:spPr>
      </p:pic>
    </p:spTree>
    <p:extLst>
      <p:ext uri="{BB962C8B-B14F-4D97-AF65-F5344CB8AC3E}">
        <p14:creationId xmlns:p14="http://schemas.microsoft.com/office/powerpoint/2010/main" val="3458856896"/>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114300" lvl="0" rtl="0">
              <a:spcBef>
                <a:spcPts val="0"/>
              </a:spcBef>
              <a:buClr>
                <a:schemeClr val="dk1"/>
              </a:buClr>
              <a:buSzPct val="100000"/>
            </a:pP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WHAT IS ADWORDS?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1640719119"/>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114300" lvl="0"/>
            <a:r>
              <a:rPr lang="en-US" sz="1800" dirty="0" smtClean="0"/>
              <a:t>AdWords </a:t>
            </a:r>
            <a:r>
              <a:rPr lang="en-US" sz="1800" dirty="0"/>
              <a:t>offers pay-per-click (PPC), that is, cost-per-click (CPC) </a:t>
            </a:r>
            <a:r>
              <a:rPr lang="en-US" sz="1800" b="1" dirty="0"/>
              <a:t>advertising</a:t>
            </a:r>
            <a:r>
              <a:rPr lang="en-US" sz="1800" dirty="0"/>
              <a:t>, cost-per-thousand-impressions or cost per mille (CPM) </a:t>
            </a:r>
            <a:r>
              <a:rPr lang="en-US" sz="1800" b="1" dirty="0"/>
              <a:t>advertising</a:t>
            </a:r>
            <a:r>
              <a:rPr lang="en-US" sz="1800" dirty="0"/>
              <a:t>, site-targeted </a:t>
            </a:r>
            <a:r>
              <a:rPr lang="en-US" sz="1800" b="1" dirty="0"/>
              <a:t>advertising</a:t>
            </a:r>
            <a:r>
              <a:rPr lang="en-US" sz="1800" dirty="0"/>
              <a:t> for text, banner, and rich-media ads, and remarketing.</a:t>
            </a: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ADWORDS IS: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2268655987"/>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dirty="0">
                <a:latin typeface="Montserrat"/>
                <a:ea typeface="Montserrat"/>
                <a:cs typeface="Montserrat"/>
                <a:sym typeface="Montserrat"/>
              </a:rPr>
              <a:t>WHO WE ARE</a:t>
            </a:r>
          </a:p>
        </p:txBody>
      </p:sp>
      <p:sp>
        <p:nvSpPr>
          <p:cNvPr id="29" name="Shape 29"/>
          <p:cNvSpPr txBox="1">
            <a:spLocks noGrp="1"/>
          </p:cNvSpPr>
          <p:nvPr>
            <p:ph type="body" idx="1"/>
          </p:nvPr>
        </p:nvSpPr>
        <p:spPr>
          <a:xfrm>
            <a:off x="457200" y="1063378"/>
            <a:ext cx="8229600" cy="3862471"/>
          </a:xfrm>
          <a:prstGeom prst="rect">
            <a:avLst/>
          </a:prstGeom>
        </p:spPr>
        <p:txBody>
          <a:bodyPr lIns="91425" tIns="91425" rIns="91425" bIns="91425" anchor="t" anchorCtr="0">
            <a:noAutofit/>
          </a:bodyPr>
          <a:lstStyle/>
          <a:p>
            <a:pPr marL="457200" lvl="0" indent="-317500" rtl="0">
              <a:spcBef>
                <a:spcPts val="0"/>
              </a:spcBef>
              <a:buClr>
                <a:schemeClr val="dk1"/>
              </a:buClr>
              <a:buSzPct val="100000"/>
              <a:buFont typeface="Arial"/>
              <a:buChar char="●"/>
            </a:pPr>
            <a:r>
              <a:rPr lang="en" sz="2400" dirty="0" smtClean="0"/>
              <a:t>Website </a:t>
            </a:r>
            <a:r>
              <a:rPr lang="en" sz="2400" dirty="0"/>
              <a:t>Development &amp; Design </a:t>
            </a:r>
          </a:p>
          <a:p>
            <a:pPr marL="457200" lvl="0" indent="-317500" rtl="0">
              <a:spcBef>
                <a:spcPts val="0"/>
              </a:spcBef>
              <a:buClr>
                <a:schemeClr val="dk1"/>
              </a:buClr>
              <a:buSzPct val="100000"/>
              <a:buFont typeface="Arial"/>
              <a:buChar char="●"/>
            </a:pPr>
            <a:r>
              <a:rPr lang="en" sz="2400" dirty="0"/>
              <a:t>Web Marketing Strategy, Training, and Analysis</a:t>
            </a:r>
          </a:p>
          <a:p>
            <a:pPr marL="457200" lvl="0" indent="-317500" rtl="0">
              <a:spcBef>
                <a:spcPts val="0"/>
              </a:spcBef>
              <a:buClr>
                <a:schemeClr val="dk1"/>
              </a:buClr>
              <a:buSzPct val="100000"/>
              <a:buFont typeface="Arial"/>
              <a:buChar char="●"/>
            </a:pPr>
            <a:r>
              <a:rPr lang="en" sz="2400" dirty="0" smtClean="0"/>
              <a:t>Web Applications</a:t>
            </a:r>
            <a:r>
              <a:rPr lang="en" sz="2400" dirty="0"/>
              <a:t>, iOS apps, Android </a:t>
            </a:r>
            <a:r>
              <a:rPr lang="en" sz="2400" dirty="0" smtClean="0"/>
              <a:t>apps</a:t>
            </a:r>
            <a:endParaRPr lang="en" sz="2400" dirty="0"/>
          </a:p>
          <a:p>
            <a:pPr lvl="0" rtl="0">
              <a:spcBef>
                <a:spcPts val="0"/>
              </a:spcBef>
              <a:buClr>
                <a:schemeClr val="dk1"/>
              </a:buClr>
              <a:buFont typeface="Arial"/>
              <a:buNone/>
            </a:pPr>
            <a:endParaRPr sz="1400" dirty="0"/>
          </a:p>
          <a:p>
            <a:pPr>
              <a:spcBef>
                <a:spcPts val="0"/>
              </a:spcBef>
              <a:buNone/>
            </a:pPr>
            <a:endParaRPr dirty="0"/>
          </a:p>
        </p:txBody>
      </p:sp>
      <p:pic>
        <p:nvPicPr>
          <p:cNvPr id="30" name="Shape 30"/>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7284" y="2302446"/>
            <a:ext cx="3192252" cy="2490410"/>
          </a:xfrm>
          <a:prstGeom prst="rect">
            <a:avLst/>
          </a:prstGeom>
        </p:spPr>
      </p:pic>
    </p:spTree>
    <p:extLst>
      <p:ext uri="{BB962C8B-B14F-4D97-AF65-F5344CB8AC3E}">
        <p14:creationId xmlns:p14="http://schemas.microsoft.com/office/powerpoint/2010/main" val="1364390167"/>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114300" lvl="0"/>
            <a:r>
              <a:rPr lang="en-US" sz="1800" dirty="0" smtClean="0"/>
              <a:t>AdWords </a:t>
            </a:r>
            <a:r>
              <a:rPr lang="en-US" sz="1800" dirty="0"/>
              <a:t>offers pay-per-click (PPC), that is, cost-per-click (CPC) </a:t>
            </a:r>
            <a:r>
              <a:rPr lang="en-US" sz="1800" b="1" dirty="0"/>
              <a:t>advertising</a:t>
            </a:r>
            <a:r>
              <a:rPr lang="en-US" sz="1800" dirty="0"/>
              <a:t>, cost-per-thousand-impressions or cost per mille (CPM) </a:t>
            </a:r>
            <a:r>
              <a:rPr lang="en-US" sz="1800" b="1" dirty="0"/>
              <a:t>advertising</a:t>
            </a:r>
            <a:r>
              <a:rPr lang="en-US" sz="1800" dirty="0"/>
              <a:t>, site-targeted </a:t>
            </a:r>
            <a:r>
              <a:rPr lang="en-US" sz="1800" b="1" dirty="0"/>
              <a:t>advertising</a:t>
            </a:r>
            <a:r>
              <a:rPr lang="en-US" sz="1800" dirty="0"/>
              <a:t> for text, banner, and rich-media ads, and remarketing</a:t>
            </a:r>
            <a:r>
              <a:rPr lang="en-US" sz="1800" dirty="0" smtClean="0"/>
              <a:t>.</a:t>
            </a:r>
          </a:p>
          <a:p>
            <a:pPr marL="114300" lvl="0"/>
            <a:endParaRPr lang="en-US" sz="1800" dirty="0"/>
          </a:p>
          <a:p>
            <a:pPr marL="114300" lvl="0"/>
            <a:r>
              <a:rPr lang="en-US" sz="1800" dirty="0" smtClean="0"/>
              <a:t>Of $55.5 billion in revenue $50.5 billion is from AdWords (91%)</a:t>
            </a: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ADWORDS IS: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2038704554"/>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114300" lvl="0"/>
            <a:r>
              <a:rPr lang="en-US" sz="1800" dirty="0" smtClean="0"/>
              <a:t>AdWords </a:t>
            </a:r>
            <a:r>
              <a:rPr lang="en-US" sz="1800" dirty="0"/>
              <a:t>offers pay-per-click (PPC), that is, cost-per-click (CPC) </a:t>
            </a:r>
            <a:r>
              <a:rPr lang="en-US" sz="1800" b="1" dirty="0"/>
              <a:t>advertising</a:t>
            </a:r>
            <a:r>
              <a:rPr lang="en-US" sz="1800" dirty="0"/>
              <a:t>, cost-per-thousand-impressions or cost per mille (CPM) </a:t>
            </a:r>
            <a:r>
              <a:rPr lang="en-US" sz="1800" b="1" dirty="0"/>
              <a:t>advertising</a:t>
            </a:r>
            <a:r>
              <a:rPr lang="en-US" sz="1800" dirty="0"/>
              <a:t>, site-targeted </a:t>
            </a:r>
            <a:r>
              <a:rPr lang="en-US" sz="1800" b="1" dirty="0"/>
              <a:t>advertising</a:t>
            </a:r>
            <a:r>
              <a:rPr lang="en-US" sz="1800" dirty="0"/>
              <a:t> for text, banner, and rich-media ads, and remarketing</a:t>
            </a:r>
            <a:r>
              <a:rPr lang="en-US" sz="1800" dirty="0" smtClean="0"/>
              <a:t>.</a:t>
            </a:r>
          </a:p>
          <a:p>
            <a:pPr marL="114300" lvl="0"/>
            <a:endParaRPr lang="en-US" sz="1800" dirty="0"/>
          </a:p>
          <a:p>
            <a:pPr marL="114300" lvl="0"/>
            <a:r>
              <a:rPr lang="en-US" sz="1800" dirty="0" smtClean="0"/>
              <a:t>Of $55.5 billion in revenue $50.5 billion is from AdWords (91%)</a:t>
            </a:r>
          </a:p>
          <a:p>
            <a:pPr marL="114300" lvl="0"/>
            <a:endParaRPr lang="en-US" sz="1800" dirty="0"/>
          </a:p>
          <a:p>
            <a:pPr marL="400050" lvl="0" indent="-285750">
              <a:buFont typeface="Arial" panose="020B0604020202020204" pitchFamily="34" charset="0"/>
              <a:buChar char="•"/>
            </a:pPr>
            <a:r>
              <a:rPr lang="en-US" sz="1800" dirty="0" smtClean="0"/>
              <a:t>Only pay for clicks</a:t>
            </a:r>
          </a:p>
          <a:p>
            <a:pPr marL="114300" lvl="0"/>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ADWORDS IS: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2228002549"/>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114300" lvl="0"/>
            <a:r>
              <a:rPr lang="en-US" sz="1800" dirty="0" smtClean="0"/>
              <a:t>AdWords </a:t>
            </a:r>
            <a:r>
              <a:rPr lang="en-US" sz="1800" dirty="0"/>
              <a:t>offers pay-per-click (PPC), that is, cost-per-click (CPC) </a:t>
            </a:r>
            <a:r>
              <a:rPr lang="en-US" sz="1800" b="1" dirty="0"/>
              <a:t>advertising</a:t>
            </a:r>
            <a:r>
              <a:rPr lang="en-US" sz="1800" dirty="0"/>
              <a:t>, cost-per-thousand-impressions or cost per mille (CPM) </a:t>
            </a:r>
            <a:r>
              <a:rPr lang="en-US" sz="1800" b="1" dirty="0"/>
              <a:t>advertising</a:t>
            </a:r>
            <a:r>
              <a:rPr lang="en-US" sz="1800" dirty="0"/>
              <a:t>, site-targeted </a:t>
            </a:r>
            <a:r>
              <a:rPr lang="en-US" sz="1800" b="1" dirty="0"/>
              <a:t>advertising</a:t>
            </a:r>
            <a:r>
              <a:rPr lang="en-US" sz="1800" dirty="0"/>
              <a:t> for text, banner, and rich-media ads, and remarketing</a:t>
            </a:r>
            <a:r>
              <a:rPr lang="en-US" sz="1800" dirty="0" smtClean="0"/>
              <a:t>.</a:t>
            </a:r>
          </a:p>
          <a:p>
            <a:pPr marL="114300" lvl="0"/>
            <a:endParaRPr lang="en-US" sz="1800" dirty="0"/>
          </a:p>
          <a:p>
            <a:pPr marL="114300" lvl="0"/>
            <a:r>
              <a:rPr lang="en-US" sz="1800" dirty="0" smtClean="0"/>
              <a:t>Of $55.5 billion in revenue $50.5 billion is from AdWords (91%)</a:t>
            </a:r>
          </a:p>
          <a:p>
            <a:pPr marL="114300" lvl="0"/>
            <a:endParaRPr lang="en-US" sz="1800" dirty="0"/>
          </a:p>
          <a:p>
            <a:pPr marL="400050" lvl="0" indent="-285750">
              <a:buFont typeface="Arial" panose="020B0604020202020204" pitchFamily="34" charset="0"/>
              <a:buChar char="•"/>
            </a:pPr>
            <a:r>
              <a:rPr lang="en-US" sz="1800" dirty="0" smtClean="0"/>
              <a:t>Only pay for clicks</a:t>
            </a:r>
          </a:p>
          <a:p>
            <a:pPr marL="400050" lvl="0" indent="-285750">
              <a:buFont typeface="Arial" panose="020B0604020202020204" pitchFamily="34" charset="0"/>
              <a:buChar char="•"/>
            </a:pPr>
            <a:r>
              <a:rPr lang="en-US" sz="1800" dirty="0" smtClean="0"/>
              <a:t>Google manages display and budget</a:t>
            </a:r>
          </a:p>
          <a:p>
            <a:pPr marL="114300" lvl="0"/>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ADWORDS IS: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2675013652"/>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114300" lvl="0"/>
            <a:r>
              <a:rPr lang="en-US" sz="1800" dirty="0" smtClean="0"/>
              <a:t>AdWords </a:t>
            </a:r>
            <a:r>
              <a:rPr lang="en-US" sz="1800" dirty="0"/>
              <a:t>offers pay-per-click (PPC), that is, cost-per-click (CPC) </a:t>
            </a:r>
            <a:r>
              <a:rPr lang="en-US" sz="1800" b="1" dirty="0"/>
              <a:t>advertising</a:t>
            </a:r>
            <a:r>
              <a:rPr lang="en-US" sz="1800" dirty="0"/>
              <a:t>, cost-per-thousand-impressions or cost per mille (CPM) </a:t>
            </a:r>
            <a:r>
              <a:rPr lang="en-US" sz="1800" b="1" dirty="0"/>
              <a:t>advertising</a:t>
            </a:r>
            <a:r>
              <a:rPr lang="en-US" sz="1800" dirty="0"/>
              <a:t>, site-targeted </a:t>
            </a:r>
            <a:r>
              <a:rPr lang="en-US" sz="1800" b="1" dirty="0"/>
              <a:t>advertising</a:t>
            </a:r>
            <a:r>
              <a:rPr lang="en-US" sz="1800" dirty="0"/>
              <a:t> for text, banner, and rich-media ads, and remarketing</a:t>
            </a:r>
            <a:r>
              <a:rPr lang="en-US" sz="1800" dirty="0" smtClean="0"/>
              <a:t>.</a:t>
            </a:r>
          </a:p>
          <a:p>
            <a:pPr marL="114300" lvl="0"/>
            <a:endParaRPr lang="en-US" sz="1800" dirty="0"/>
          </a:p>
          <a:p>
            <a:pPr marL="114300" lvl="0"/>
            <a:r>
              <a:rPr lang="en-US" sz="1800" dirty="0" smtClean="0"/>
              <a:t>Of $55.5 billion in revenue $50.5 billion is from AdWords (91%)</a:t>
            </a:r>
          </a:p>
          <a:p>
            <a:pPr marL="114300" lvl="0"/>
            <a:endParaRPr lang="en-US" sz="1800" dirty="0"/>
          </a:p>
          <a:p>
            <a:pPr marL="400050" lvl="0" indent="-285750">
              <a:buFont typeface="Arial" panose="020B0604020202020204" pitchFamily="34" charset="0"/>
              <a:buChar char="•"/>
            </a:pPr>
            <a:r>
              <a:rPr lang="en-US" sz="1800" dirty="0" smtClean="0"/>
              <a:t>Only pay for clicks</a:t>
            </a:r>
          </a:p>
          <a:p>
            <a:pPr marL="400050" lvl="0" indent="-285750">
              <a:buFont typeface="Arial" panose="020B0604020202020204" pitchFamily="34" charset="0"/>
              <a:buChar char="•"/>
            </a:pPr>
            <a:r>
              <a:rPr lang="en-US" sz="1800" dirty="0" smtClean="0"/>
              <a:t>Google manages display and budget</a:t>
            </a:r>
          </a:p>
          <a:p>
            <a:pPr marL="400050" lvl="0" indent="-285750">
              <a:buFont typeface="Arial" panose="020B0604020202020204" pitchFamily="34" charset="0"/>
              <a:buChar char="•"/>
            </a:pPr>
            <a:r>
              <a:rPr lang="en-US" sz="1800" dirty="0" smtClean="0"/>
              <a:t>Quality score matters</a:t>
            </a:r>
          </a:p>
          <a:p>
            <a:pPr marL="114300" lvl="0"/>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ADWORDS IS: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871503291"/>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114300" lvl="0"/>
            <a:r>
              <a:rPr lang="en-US" sz="1800" dirty="0" smtClean="0"/>
              <a:t>AdWords </a:t>
            </a:r>
            <a:r>
              <a:rPr lang="en-US" sz="1800" dirty="0"/>
              <a:t>offers pay-per-click (PPC), that is, cost-per-click (CPC) </a:t>
            </a:r>
            <a:r>
              <a:rPr lang="en-US" sz="1800" b="1" dirty="0"/>
              <a:t>advertising</a:t>
            </a:r>
            <a:r>
              <a:rPr lang="en-US" sz="1800" dirty="0"/>
              <a:t>, cost-per-thousand-impressions or cost per mille (CPM) </a:t>
            </a:r>
            <a:r>
              <a:rPr lang="en-US" sz="1800" b="1" dirty="0"/>
              <a:t>advertising</a:t>
            </a:r>
            <a:r>
              <a:rPr lang="en-US" sz="1800" dirty="0"/>
              <a:t>, site-targeted </a:t>
            </a:r>
            <a:r>
              <a:rPr lang="en-US" sz="1800" b="1" dirty="0"/>
              <a:t>advertising</a:t>
            </a:r>
            <a:r>
              <a:rPr lang="en-US" sz="1800" dirty="0"/>
              <a:t> for text, banner, and rich-media ads, and remarketing</a:t>
            </a:r>
            <a:r>
              <a:rPr lang="en-US" sz="1800" dirty="0" smtClean="0"/>
              <a:t>.</a:t>
            </a:r>
          </a:p>
          <a:p>
            <a:pPr marL="114300" lvl="0"/>
            <a:endParaRPr lang="en-US" sz="1800" dirty="0"/>
          </a:p>
          <a:p>
            <a:pPr marL="114300" lvl="0"/>
            <a:r>
              <a:rPr lang="en-US" sz="1800" dirty="0" smtClean="0"/>
              <a:t>Of $55.5 billion in revenue $50.5 billion is from AdWords (91%)</a:t>
            </a:r>
          </a:p>
          <a:p>
            <a:pPr marL="114300" lvl="0"/>
            <a:endParaRPr lang="en-US" sz="1800" dirty="0"/>
          </a:p>
          <a:p>
            <a:pPr marL="400050" lvl="0" indent="-285750">
              <a:buFont typeface="Arial" panose="020B0604020202020204" pitchFamily="34" charset="0"/>
              <a:buChar char="•"/>
            </a:pPr>
            <a:r>
              <a:rPr lang="en-US" sz="1800" dirty="0" smtClean="0"/>
              <a:t>Only pay for clicks</a:t>
            </a:r>
          </a:p>
          <a:p>
            <a:pPr marL="400050" lvl="0" indent="-285750">
              <a:buFont typeface="Arial" panose="020B0604020202020204" pitchFamily="34" charset="0"/>
              <a:buChar char="•"/>
            </a:pPr>
            <a:r>
              <a:rPr lang="en-US" sz="1800" dirty="0" smtClean="0"/>
              <a:t>Google manages display and budget</a:t>
            </a:r>
          </a:p>
          <a:p>
            <a:pPr marL="400050" lvl="0" indent="-285750">
              <a:buFont typeface="Arial" panose="020B0604020202020204" pitchFamily="34" charset="0"/>
              <a:buChar char="•"/>
            </a:pPr>
            <a:r>
              <a:rPr lang="en-US" sz="1800" dirty="0" smtClean="0"/>
              <a:t>Quality score matters</a:t>
            </a:r>
          </a:p>
          <a:p>
            <a:pPr marL="400050" lvl="0" indent="-285750">
              <a:buFont typeface="Arial" panose="020B0604020202020204" pitchFamily="34" charset="0"/>
              <a:buChar char="•"/>
            </a:pPr>
            <a:r>
              <a:rPr lang="en-US" sz="1800" dirty="0" smtClean="0"/>
              <a:t>Quickest way to lose $10k</a:t>
            </a:r>
          </a:p>
          <a:p>
            <a:pPr marL="114300" lvl="0"/>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ADWORDS IS: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929622266"/>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114300" lvl="0"/>
            <a:r>
              <a:rPr lang="en-US" sz="1800" dirty="0" smtClean="0"/>
              <a:t>AdWords </a:t>
            </a:r>
            <a:r>
              <a:rPr lang="en-US" sz="1800" dirty="0"/>
              <a:t>offers pay-per-click (PPC), that is, cost-per-click (CPC) </a:t>
            </a:r>
            <a:r>
              <a:rPr lang="en-US" sz="1800" b="1" dirty="0"/>
              <a:t>advertising</a:t>
            </a:r>
            <a:r>
              <a:rPr lang="en-US" sz="1800" dirty="0"/>
              <a:t>, cost-per-thousand-impressions or cost per mille (CPM) </a:t>
            </a:r>
            <a:r>
              <a:rPr lang="en-US" sz="1800" b="1" dirty="0"/>
              <a:t>advertising</a:t>
            </a:r>
            <a:r>
              <a:rPr lang="en-US" sz="1800" dirty="0"/>
              <a:t>, site-targeted </a:t>
            </a:r>
            <a:r>
              <a:rPr lang="en-US" sz="1800" b="1" dirty="0"/>
              <a:t>advertising</a:t>
            </a:r>
            <a:r>
              <a:rPr lang="en-US" sz="1800" dirty="0"/>
              <a:t> for text, banner, and rich-media ads, and remarketing</a:t>
            </a:r>
            <a:r>
              <a:rPr lang="en-US" sz="1800" dirty="0" smtClean="0"/>
              <a:t>.</a:t>
            </a:r>
          </a:p>
          <a:p>
            <a:pPr marL="114300" lvl="0"/>
            <a:endParaRPr lang="en-US" sz="1800" dirty="0"/>
          </a:p>
          <a:p>
            <a:pPr marL="114300" lvl="0"/>
            <a:r>
              <a:rPr lang="en-US" sz="1800" dirty="0" smtClean="0"/>
              <a:t>Of $55.5 billion in revenue $50.5 billion is from AdWords (91%)</a:t>
            </a:r>
          </a:p>
          <a:p>
            <a:pPr marL="114300" lvl="0"/>
            <a:endParaRPr lang="en-US" sz="1800" dirty="0"/>
          </a:p>
          <a:p>
            <a:pPr marL="400050" lvl="0" indent="-285750">
              <a:buFont typeface="Arial" panose="020B0604020202020204" pitchFamily="34" charset="0"/>
              <a:buChar char="•"/>
            </a:pPr>
            <a:r>
              <a:rPr lang="en-US" sz="1800" dirty="0" smtClean="0"/>
              <a:t>Only pay for clicks</a:t>
            </a:r>
          </a:p>
          <a:p>
            <a:pPr marL="400050" lvl="0" indent="-285750">
              <a:buFont typeface="Arial" panose="020B0604020202020204" pitchFamily="34" charset="0"/>
              <a:buChar char="•"/>
            </a:pPr>
            <a:r>
              <a:rPr lang="en-US" sz="1800" dirty="0" smtClean="0"/>
              <a:t>Google manages display and budget</a:t>
            </a:r>
          </a:p>
          <a:p>
            <a:pPr marL="400050" lvl="0" indent="-285750">
              <a:buFont typeface="Arial" panose="020B0604020202020204" pitchFamily="34" charset="0"/>
              <a:buChar char="•"/>
            </a:pPr>
            <a:r>
              <a:rPr lang="en-US" sz="1800" dirty="0" smtClean="0"/>
              <a:t>Quality score matters</a:t>
            </a:r>
          </a:p>
          <a:p>
            <a:pPr marL="400050" lvl="0" indent="-285750">
              <a:buFont typeface="Arial" panose="020B0604020202020204" pitchFamily="34" charset="0"/>
              <a:buChar char="•"/>
            </a:pPr>
            <a:r>
              <a:rPr lang="en-US" sz="1800" dirty="0" smtClean="0"/>
              <a:t>Quickest way to lose $10k</a:t>
            </a:r>
          </a:p>
          <a:p>
            <a:pPr marL="400050" lvl="0" indent="-285750">
              <a:buFont typeface="Arial" panose="020B0604020202020204" pitchFamily="34" charset="0"/>
              <a:buChar char="•"/>
            </a:pPr>
            <a:r>
              <a:rPr lang="en-US" sz="1800" dirty="0" smtClean="0"/>
              <a:t>The Quickest way to make $10k</a:t>
            </a:r>
          </a:p>
          <a:p>
            <a:pPr marL="114300" lvl="0"/>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ADWORDS IS: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3256621256"/>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114300" lvl="0" rtl="0">
              <a:spcBef>
                <a:spcPts val="0"/>
              </a:spcBef>
              <a:buClr>
                <a:schemeClr val="dk1"/>
              </a:buClr>
              <a:buSzPct val="100000"/>
            </a:pP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WHAT IS ADWORDS?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2050" name="Picture 2" descr="C:\Users\Marc\AppData\Local\Temp\SNAGHTML10a187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124" y="1051961"/>
            <a:ext cx="4559772" cy="3873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263597"/>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114300" lvl="0" rtl="0">
              <a:spcBef>
                <a:spcPts val="0"/>
              </a:spcBef>
              <a:buClr>
                <a:schemeClr val="dk1"/>
              </a:buClr>
              <a:buSzPct val="100000"/>
            </a:pP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WHAT IS ADWORDS?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4100" name="Picture 4" descr="C:\Users\Marc\AppData\Local\Temp\SNAGHTML10b41e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124" y="1047848"/>
            <a:ext cx="4564613" cy="387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02868"/>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841750" y="4157741"/>
            <a:ext cx="4103272" cy="1628434"/>
          </a:xfrm>
          <a:prstGeom prst="rect">
            <a:avLst/>
          </a:prstGeom>
        </p:spPr>
        <p:txBody>
          <a:bodyPr lIns="91425" tIns="91425" rIns="91425" bIns="91425" anchor="t" anchorCtr="0">
            <a:noAutofit/>
          </a:bodyPr>
          <a:lstStyle/>
          <a:p>
            <a:pPr marL="114300" lvl="0" rtl="0">
              <a:spcBef>
                <a:spcPts val="0"/>
              </a:spcBef>
              <a:buClr>
                <a:schemeClr val="dk1"/>
              </a:buClr>
              <a:buSzPct val="100000"/>
            </a:pP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WHAT IS ADWORDS?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5122" name="Picture 2" descr="C:\Users\Marc\AppData\Local\Temp\SNAGHTML10d5dc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125" y="1040228"/>
            <a:ext cx="4540923" cy="385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629233"/>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841750" y="4157741"/>
            <a:ext cx="4103272" cy="1628434"/>
          </a:xfrm>
          <a:prstGeom prst="rect">
            <a:avLst/>
          </a:prstGeom>
        </p:spPr>
        <p:txBody>
          <a:bodyPr lIns="91425" tIns="91425" rIns="91425" bIns="91425" anchor="t" anchorCtr="0">
            <a:noAutofit/>
          </a:bodyPr>
          <a:lstStyle/>
          <a:p>
            <a:pPr marL="114300" lvl="0" rtl="0">
              <a:spcBef>
                <a:spcPts val="0"/>
              </a:spcBef>
              <a:buClr>
                <a:schemeClr val="dk1"/>
              </a:buClr>
              <a:buSzPct val="100000"/>
            </a:pP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WHAT IS ADWORDS?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5122" name="Picture 2" descr="C:\Users\Marc\AppData\Local\Temp\SNAGHTML10d5dc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125" y="1040228"/>
            <a:ext cx="4540923" cy="385777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iconversing.com/wp-content/uploads/2012/07/image-ads-on-google-display-networ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1745" y="1403605"/>
            <a:ext cx="3494294" cy="202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436166"/>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pic>
        <p:nvPicPr>
          <p:cNvPr id="30" name="Shape 30"/>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7284" y="2302446"/>
            <a:ext cx="3192252" cy="2490410"/>
          </a:xfrm>
          <a:prstGeom prst="rect">
            <a:avLst/>
          </a:prstGeom>
        </p:spPr>
      </p:pic>
      <p:pic>
        <p:nvPicPr>
          <p:cNvPr id="3" name="Picture 2"/>
          <p:cNvPicPr>
            <a:picLocks noChangeAspect="1"/>
          </p:cNvPicPr>
          <p:nvPr/>
        </p:nvPicPr>
        <p:blipFill>
          <a:blip r:embed="rId5"/>
          <a:stretch>
            <a:fillRect/>
          </a:stretch>
        </p:blipFill>
        <p:spPr>
          <a:xfrm>
            <a:off x="0" y="0"/>
            <a:ext cx="9144000" cy="1904762"/>
          </a:xfrm>
          <a:prstGeom prst="rect">
            <a:avLst/>
          </a:prstGeom>
        </p:spPr>
      </p:pic>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0985593"/>
      </p:ext>
    </p:extLst>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841750" y="4157741"/>
            <a:ext cx="4103272" cy="1628434"/>
          </a:xfrm>
          <a:prstGeom prst="rect">
            <a:avLst/>
          </a:prstGeom>
        </p:spPr>
        <p:txBody>
          <a:bodyPr lIns="91425" tIns="91425" rIns="91425" bIns="91425" anchor="t" anchorCtr="0">
            <a:noAutofit/>
          </a:bodyPr>
          <a:lstStyle/>
          <a:p>
            <a:pPr marL="114300" lvl="0" rtl="0">
              <a:spcBef>
                <a:spcPts val="0"/>
              </a:spcBef>
              <a:buClr>
                <a:schemeClr val="dk1"/>
              </a:buClr>
              <a:buSzPct val="100000"/>
            </a:pP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WHAT IS ADWORDS?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5122" name="Picture 2" descr="C:\Users\Marc\AppData\Local\Temp\SNAGHTML10d5dc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125" y="1040228"/>
            <a:ext cx="4540923" cy="385777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iconversing.com/wp-content/uploads/2012/07/image-ads-on-google-display-networ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1745" y="1403605"/>
            <a:ext cx="3494294" cy="202669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gaia.adage.com/images/bin/image/x-large/googlefinance-ad-07021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1815" y="2518091"/>
            <a:ext cx="2428875" cy="181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156594"/>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841750" y="4157741"/>
            <a:ext cx="4103272" cy="1628434"/>
          </a:xfrm>
          <a:prstGeom prst="rect">
            <a:avLst/>
          </a:prstGeom>
        </p:spPr>
        <p:txBody>
          <a:bodyPr lIns="91425" tIns="91425" rIns="91425" bIns="91425" anchor="t" anchorCtr="0">
            <a:noAutofit/>
          </a:bodyPr>
          <a:lstStyle/>
          <a:p>
            <a:pPr marL="114300" lvl="0" rtl="0">
              <a:spcBef>
                <a:spcPts val="0"/>
              </a:spcBef>
              <a:buClr>
                <a:schemeClr val="dk1"/>
              </a:buClr>
              <a:buSzPct val="100000"/>
            </a:pP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WHAT IS ADWORDS?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5122" name="Picture 2" descr="C:\Users\Marc\AppData\Local\Temp\SNAGHTML10d5dc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125" y="1040228"/>
            <a:ext cx="4540923" cy="385777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iconversing.com/wp-content/uploads/2012/07/image-ads-on-google-display-networ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1745" y="1403605"/>
            <a:ext cx="3494294" cy="202669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gaia.adage.com/images/bin/image/x-large/googlefinance-ad-07021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1815" y="2518091"/>
            <a:ext cx="2428875" cy="181927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tnpayperclick.com/wp-content/uploads/2010/09/Google-Display-Ads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8337" y="1137649"/>
            <a:ext cx="3367998" cy="2543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938340"/>
      </p:ext>
    </p:extLst>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841750" y="4157741"/>
            <a:ext cx="4103272" cy="1628434"/>
          </a:xfrm>
          <a:prstGeom prst="rect">
            <a:avLst/>
          </a:prstGeom>
        </p:spPr>
        <p:txBody>
          <a:bodyPr lIns="91425" tIns="91425" rIns="91425" bIns="91425" anchor="t" anchorCtr="0">
            <a:noAutofit/>
          </a:bodyPr>
          <a:lstStyle/>
          <a:p>
            <a:pPr marL="114300" lvl="0" rtl="0">
              <a:spcBef>
                <a:spcPts val="0"/>
              </a:spcBef>
              <a:buClr>
                <a:schemeClr val="dk1"/>
              </a:buClr>
              <a:buSzPct val="100000"/>
            </a:pP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WHAT IS ADWORDS?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5122" name="Picture 2" descr="C:\Users\Marc\AppData\Local\Temp\SNAGHTML10d5dc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125" y="1040228"/>
            <a:ext cx="4540923" cy="385777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iconversing.com/wp-content/uploads/2012/07/image-ads-on-google-display-networ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1745" y="1403605"/>
            <a:ext cx="3494294" cy="202669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gaia.adage.com/images/bin/image/x-large/googlefinance-ad-07021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1815" y="2518091"/>
            <a:ext cx="2428875" cy="181927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tnpayperclick.com/wp-content/uploads/2010/09/Google-Display-Ads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8337" y="1137649"/>
            <a:ext cx="3367998" cy="254380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i.ytimg.com/vi/QODP3Hv-h3c/maxresdefaul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1517" y="2316570"/>
            <a:ext cx="3494074" cy="1963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609053"/>
      </p:ext>
    </p:extLst>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114300" lvl="0" rtl="0">
              <a:spcBef>
                <a:spcPts val="0"/>
              </a:spcBef>
              <a:buClr>
                <a:schemeClr val="dk1"/>
              </a:buClr>
              <a:buSzPct val="100000"/>
            </a:pPr>
            <a:r>
              <a:rPr lang="en" sz="2400" dirty="0" smtClean="0"/>
              <a:t>Targeted Visibility</a:t>
            </a: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ADWORDS IS: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1752311073"/>
      </p:ext>
    </p:extLst>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114300" lvl="0" rtl="0">
              <a:spcBef>
                <a:spcPts val="0"/>
              </a:spcBef>
              <a:buClr>
                <a:schemeClr val="dk1"/>
              </a:buClr>
              <a:buSzPct val="100000"/>
            </a:pPr>
            <a:r>
              <a:rPr lang="en" sz="2400" dirty="0" smtClean="0"/>
              <a:t>Targeted Visibility By</a:t>
            </a:r>
          </a:p>
          <a:p>
            <a:pPr marL="114300" lvl="0" rtl="0">
              <a:spcBef>
                <a:spcPts val="0"/>
              </a:spcBef>
              <a:buClr>
                <a:schemeClr val="dk1"/>
              </a:buClr>
              <a:buSzPct val="100000"/>
            </a:pPr>
            <a:endParaRPr lang="en" sz="1800" dirty="0" smtClean="0"/>
          </a:p>
          <a:p>
            <a:pPr marL="400050" lvl="0" indent="-285750" rtl="0">
              <a:spcBef>
                <a:spcPts val="0"/>
              </a:spcBef>
              <a:buClr>
                <a:schemeClr val="dk1"/>
              </a:buClr>
              <a:buSzPct val="100000"/>
              <a:buFont typeface="Wingdings" panose="05000000000000000000" pitchFamily="2" charset="2"/>
              <a:buChar char="ü"/>
            </a:pPr>
            <a:r>
              <a:rPr lang="en" sz="1800" dirty="0" smtClean="0"/>
              <a:t>Search phrases</a:t>
            </a:r>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ADWORDS IS: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2" name="Picture 1"/>
          <p:cNvPicPr>
            <a:picLocks noChangeAspect="1"/>
          </p:cNvPicPr>
          <p:nvPr/>
        </p:nvPicPr>
        <p:blipFill>
          <a:blip r:embed="rId4"/>
          <a:stretch>
            <a:fillRect/>
          </a:stretch>
        </p:blipFill>
        <p:spPr>
          <a:xfrm>
            <a:off x="718223" y="2401897"/>
            <a:ext cx="7790476" cy="571429"/>
          </a:xfrm>
          <a:prstGeom prst="rect">
            <a:avLst/>
          </a:prstGeom>
        </p:spPr>
      </p:pic>
    </p:spTree>
    <p:extLst>
      <p:ext uri="{BB962C8B-B14F-4D97-AF65-F5344CB8AC3E}">
        <p14:creationId xmlns:p14="http://schemas.microsoft.com/office/powerpoint/2010/main" val="3710872868"/>
      </p:ext>
    </p:extLst>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114300" lvl="0" rtl="0">
              <a:spcBef>
                <a:spcPts val="0"/>
              </a:spcBef>
              <a:buClr>
                <a:schemeClr val="dk1"/>
              </a:buClr>
              <a:buSzPct val="100000"/>
            </a:pPr>
            <a:r>
              <a:rPr lang="en" sz="2400" dirty="0" smtClean="0"/>
              <a:t>Targeted Visibility By</a:t>
            </a:r>
          </a:p>
          <a:p>
            <a:pPr marL="114300" lvl="0" rtl="0">
              <a:spcBef>
                <a:spcPts val="0"/>
              </a:spcBef>
              <a:buClr>
                <a:schemeClr val="dk1"/>
              </a:buClr>
              <a:buSzPct val="100000"/>
            </a:pPr>
            <a:endParaRPr lang="en" sz="1800" dirty="0" smtClean="0"/>
          </a:p>
          <a:p>
            <a:pPr marL="400050" lvl="0" indent="-285750" rtl="0">
              <a:spcBef>
                <a:spcPts val="0"/>
              </a:spcBef>
              <a:buClr>
                <a:schemeClr val="dk1"/>
              </a:buClr>
              <a:buSzPct val="100000"/>
              <a:buFont typeface="Wingdings" panose="05000000000000000000" pitchFamily="2" charset="2"/>
              <a:buChar char="ü"/>
            </a:pPr>
            <a:r>
              <a:rPr lang="en" sz="1800" dirty="0" smtClean="0"/>
              <a:t>Search phrases</a:t>
            </a:r>
          </a:p>
          <a:p>
            <a:pPr marL="400050" lvl="0" indent="-285750" rtl="0">
              <a:spcBef>
                <a:spcPts val="0"/>
              </a:spcBef>
              <a:buClr>
                <a:schemeClr val="dk1"/>
              </a:buClr>
              <a:buSzPct val="100000"/>
              <a:buFont typeface="Wingdings" panose="05000000000000000000" pitchFamily="2" charset="2"/>
              <a:buChar char="ü"/>
            </a:pPr>
            <a:r>
              <a:rPr lang="en" sz="1800" dirty="0" smtClean="0"/>
              <a:t>Browsing habits (Retargeting)</a:t>
            </a:r>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ADWORDS IS: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2" name="Picture 1"/>
          <p:cNvPicPr>
            <a:picLocks noChangeAspect="1"/>
          </p:cNvPicPr>
          <p:nvPr/>
        </p:nvPicPr>
        <p:blipFill>
          <a:blip r:embed="rId4"/>
          <a:stretch>
            <a:fillRect/>
          </a:stretch>
        </p:blipFill>
        <p:spPr>
          <a:xfrm>
            <a:off x="4613461" y="889882"/>
            <a:ext cx="3238095" cy="2914286"/>
          </a:xfrm>
          <a:prstGeom prst="rect">
            <a:avLst/>
          </a:prstGeom>
        </p:spPr>
      </p:pic>
    </p:spTree>
    <p:extLst>
      <p:ext uri="{BB962C8B-B14F-4D97-AF65-F5344CB8AC3E}">
        <p14:creationId xmlns:p14="http://schemas.microsoft.com/office/powerpoint/2010/main" val="2133193210"/>
      </p:ext>
    </p:extLst>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114300" lvl="0" rtl="0">
              <a:spcBef>
                <a:spcPts val="0"/>
              </a:spcBef>
              <a:buClr>
                <a:schemeClr val="dk1"/>
              </a:buClr>
              <a:buSzPct val="100000"/>
            </a:pPr>
            <a:r>
              <a:rPr lang="en" sz="2400" dirty="0" smtClean="0"/>
              <a:t>Targeted Visibility By</a:t>
            </a:r>
          </a:p>
          <a:p>
            <a:pPr marL="114300" lvl="0" rtl="0">
              <a:spcBef>
                <a:spcPts val="0"/>
              </a:spcBef>
              <a:buClr>
                <a:schemeClr val="dk1"/>
              </a:buClr>
              <a:buSzPct val="100000"/>
            </a:pPr>
            <a:endParaRPr lang="en" sz="1800" dirty="0" smtClean="0"/>
          </a:p>
          <a:p>
            <a:pPr marL="400050" lvl="0" indent="-285750" rtl="0">
              <a:spcBef>
                <a:spcPts val="0"/>
              </a:spcBef>
              <a:buClr>
                <a:schemeClr val="dk1"/>
              </a:buClr>
              <a:buSzPct val="100000"/>
              <a:buFont typeface="Wingdings" panose="05000000000000000000" pitchFamily="2" charset="2"/>
              <a:buChar char="ü"/>
            </a:pPr>
            <a:r>
              <a:rPr lang="en" sz="1800" dirty="0" smtClean="0"/>
              <a:t>Search phrases</a:t>
            </a:r>
          </a:p>
          <a:p>
            <a:pPr marL="400050" lvl="0" indent="-285750" rtl="0">
              <a:spcBef>
                <a:spcPts val="0"/>
              </a:spcBef>
              <a:buClr>
                <a:schemeClr val="dk1"/>
              </a:buClr>
              <a:buSzPct val="100000"/>
              <a:buFont typeface="Wingdings" panose="05000000000000000000" pitchFamily="2" charset="2"/>
              <a:buChar char="ü"/>
            </a:pPr>
            <a:r>
              <a:rPr lang="en" sz="1800" dirty="0" smtClean="0"/>
              <a:t>Browsing habits (Retargeting)</a:t>
            </a:r>
          </a:p>
          <a:p>
            <a:pPr marL="400050" lvl="0" indent="-285750" rtl="0">
              <a:spcBef>
                <a:spcPts val="0"/>
              </a:spcBef>
              <a:buClr>
                <a:schemeClr val="dk1"/>
              </a:buClr>
              <a:buSzPct val="100000"/>
              <a:buFont typeface="Wingdings" panose="05000000000000000000" pitchFamily="2" charset="2"/>
              <a:buChar char="ü"/>
            </a:pPr>
            <a:r>
              <a:rPr lang="en" sz="1800" dirty="0" smtClean="0"/>
              <a:t>Demographics</a:t>
            </a:r>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ADWORDS IS: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2" name="Picture 1"/>
          <p:cNvPicPr>
            <a:picLocks noChangeAspect="1"/>
          </p:cNvPicPr>
          <p:nvPr/>
        </p:nvPicPr>
        <p:blipFill>
          <a:blip r:embed="rId4"/>
          <a:stretch>
            <a:fillRect/>
          </a:stretch>
        </p:blipFill>
        <p:spPr>
          <a:xfrm>
            <a:off x="804817" y="2890434"/>
            <a:ext cx="5008639" cy="1881107"/>
          </a:xfrm>
          <a:prstGeom prst="rect">
            <a:avLst/>
          </a:prstGeom>
        </p:spPr>
      </p:pic>
    </p:spTree>
    <p:extLst>
      <p:ext uri="{BB962C8B-B14F-4D97-AF65-F5344CB8AC3E}">
        <p14:creationId xmlns:p14="http://schemas.microsoft.com/office/powerpoint/2010/main" val="623397118"/>
      </p:ext>
    </p:extLst>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114300" lvl="0" rtl="0">
              <a:spcBef>
                <a:spcPts val="0"/>
              </a:spcBef>
              <a:buClr>
                <a:schemeClr val="dk1"/>
              </a:buClr>
              <a:buSzPct val="100000"/>
            </a:pPr>
            <a:r>
              <a:rPr lang="en" sz="2400" dirty="0" smtClean="0"/>
              <a:t>Targeted Visibility By</a:t>
            </a:r>
          </a:p>
          <a:p>
            <a:pPr marL="114300" lvl="0" rtl="0">
              <a:spcBef>
                <a:spcPts val="0"/>
              </a:spcBef>
              <a:buClr>
                <a:schemeClr val="dk1"/>
              </a:buClr>
              <a:buSzPct val="100000"/>
            </a:pPr>
            <a:endParaRPr lang="en" sz="1800" dirty="0" smtClean="0"/>
          </a:p>
          <a:p>
            <a:pPr marL="400050" lvl="0" indent="-285750" rtl="0">
              <a:spcBef>
                <a:spcPts val="0"/>
              </a:spcBef>
              <a:buClr>
                <a:schemeClr val="dk1"/>
              </a:buClr>
              <a:buSzPct val="100000"/>
              <a:buFont typeface="Wingdings" panose="05000000000000000000" pitchFamily="2" charset="2"/>
              <a:buChar char="ü"/>
            </a:pPr>
            <a:r>
              <a:rPr lang="en" sz="1800" dirty="0" smtClean="0"/>
              <a:t>Search phrases</a:t>
            </a:r>
          </a:p>
          <a:p>
            <a:pPr marL="400050" lvl="0" indent="-285750" rtl="0">
              <a:spcBef>
                <a:spcPts val="0"/>
              </a:spcBef>
              <a:buClr>
                <a:schemeClr val="dk1"/>
              </a:buClr>
              <a:buSzPct val="100000"/>
              <a:buFont typeface="Wingdings" panose="05000000000000000000" pitchFamily="2" charset="2"/>
              <a:buChar char="ü"/>
            </a:pPr>
            <a:r>
              <a:rPr lang="en" sz="1800" dirty="0" smtClean="0"/>
              <a:t>Browsing habits (Retargeting)</a:t>
            </a:r>
          </a:p>
          <a:p>
            <a:pPr marL="400050" lvl="0" indent="-285750" rtl="0">
              <a:spcBef>
                <a:spcPts val="0"/>
              </a:spcBef>
              <a:buClr>
                <a:schemeClr val="dk1"/>
              </a:buClr>
              <a:buSzPct val="100000"/>
              <a:buFont typeface="Wingdings" panose="05000000000000000000" pitchFamily="2" charset="2"/>
              <a:buChar char="ü"/>
            </a:pPr>
            <a:r>
              <a:rPr lang="en" sz="1800" dirty="0" smtClean="0"/>
              <a:t>Demographics</a:t>
            </a:r>
          </a:p>
          <a:p>
            <a:pPr marL="400050" lvl="0" indent="-285750" rtl="0">
              <a:spcBef>
                <a:spcPts val="0"/>
              </a:spcBef>
              <a:buClr>
                <a:schemeClr val="dk1"/>
              </a:buClr>
              <a:buSzPct val="100000"/>
              <a:buFont typeface="Wingdings" panose="05000000000000000000" pitchFamily="2" charset="2"/>
              <a:buChar char="ü"/>
            </a:pPr>
            <a:r>
              <a:rPr lang="en" sz="1800" dirty="0" smtClean="0"/>
              <a:t>Content being viewed</a:t>
            </a: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ADWORDS IS: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3" name="Picture 2"/>
          <p:cNvPicPr>
            <a:picLocks noChangeAspect="1"/>
          </p:cNvPicPr>
          <p:nvPr/>
        </p:nvPicPr>
        <p:blipFill>
          <a:blip r:embed="rId4"/>
          <a:stretch>
            <a:fillRect/>
          </a:stretch>
        </p:blipFill>
        <p:spPr>
          <a:xfrm>
            <a:off x="4018635" y="263575"/>
            <a:ext cx="4001738" cy="3671615"/>
          </a:xfrm>
          <a:prstGeom prst="rect">
            <a:avLst/>
          </a:prstGeom>
        </p:spPr>
      </p:pic>
    </p:spTree>
    <p:extLst>
      <p:ext uri="{BB962C8B-B14F-4D97-AF65-F5344CB8AC3E}">
        <p14:creationId xmlns:p14="http://schemas.microsoft.com/office/powerpoint/2010/main" val="1566011690"/>
      </p:ext>
    </p:extLst>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114300" lvl="0" rtl="0">
              <a:spcBef>
                <a:spcPts val="0"/>
              </a:spcBef>
              <a:buClr>
                <a:schemeClr val="dk1"/>
              </a:buClr>
              <a:buSzPct val="100000"/>
            </a:pP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IN ESSENCE ADWORDS IS: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3" name="Picture 2"/>
          <p:cNvPicPr>
            <a:picLocks noChangeAspect="1"/>
          </p:cNvPicPr>
          <p:nvPr/>
        </p:nvPicPr>
        <p:blipFill>
          <a:blip r:embed="rId4"/>
          <a:stretch>
            <a:fillRect/>
          </a:stretch>
        </p:blipFill>
        <p:spPr>
          <a:xfrm>
            <a:off x="540124" y="1238093"/>
            <a:ext cx="6638095" cy="2495238"/>
          </a:xfrm>
          <a:prstGeom prst="rect">
            <a:avLst/>
          </a:prstGeom>
        </p:spPr>
      </p:pic>
    </p:spTree>
    <p:extLst>
      <p:ext uri="{BB962C8B-B14F-4D97-AF65-F5344CB8AC3E}">
        <p14:creationId xmlns:p14="http://schemas.microsoft.com/office/powerpoint/2010/main" val="3496876881"/>
      </p:ext>
    </p:extLst>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3789336" y="1250150"/>
            <a:ext cx="4897464" cy="3675600"/>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en-US" sz="1800" dirty="0" smtClean="0"/>
              <a:t>Cheryl  runs Happy Orchards Apples</a:t>
            </a:r>
          </a:p>
          <a:p>
            <a:pPr marL="457200" lvl="0" indent="-342900" rtl="0">
              <a:spcBef>
                <a:spcPts val="0"/>
              </a:spcBef>
              <a:buClr>
                <a:schemeClr val="dk1"/>
              </a:buClr>
              <a:buSzPct val="100000"/>
              <a:buFont typeface="Arial"/>
              <a:buChar char="●"/>
            </a:pPr>
            <a:r>
              <a:rPr lang="en-US" sz="1800" dirty="0" smtClean="0"/>
              <a:t>She has invested her life savings into these trees</a:t>
            </a:r>
            <a:endParaRPr lang="en-US" sz="1800" dirty="0" smtClean="0"/>
          </a:p>
          <a:p>
            <a:pPr marL="457200" lvl="0" indent="-342900" rtl="0">
              <a:spcBef>
                <a:spcPts val="0"/>
              </a:spcBef>
              <a:buClr>
                <a:schemeClr val="dk1"/>
              </a:buClr>
              <a:buSzPct val="100000"/>
              <a:buFont typeface="Arial"/>
              <a:buChar char="●"/>
            </a:pPr>
            <a:r>
              <a:rPr lang="en-US" sz="1800" dirty="0" smtClean="0"/>
              <a:t>Summer rains brought a record harvest!</a:t>
            </a:r>
          </a:p>
          <a:p>
            <a:pPr marL="457200" lvl="0" indent="-342900" rtl="0">
              <a:spcBef>
                <a:spcPts val="0"/>
              </a:spcBef>
              <a:buClr>
                <a:schemeClr val="dk1"/>
              </a:buClr>
              <a:buSzPct val="100000"/>
              <a:buFont typeface="Arial"/>
              <a:buChar char="●"/>
            </a:pPr>
            <a:r>
              <a:rPr lang="en-US" sz="1800" dirty="0" smtClean="0"/>
              <a:t>Cheryl needs more customers</a:t>
            </a:r>
          </a:p>
          <a:p>
            <a:pPr marL="457200" lvl="0" indent="-342900" rtl="0">
              <a:spcBef>
                <a:spcPts val="0"/>
              </a:spcBef>
              <a:buClr>
                <a:schemeClr val="dk1"/>
              </a:buClr>
              <a:buSzPct val="100000"/>
              <a:buFont typeface="Arial"/>
              <a:buChar char="●"/>
            </a:pPr>
            <a:r>
              <a:rPr lang="en-US" sz="1800" dirty="0" smtClean="0"/>
              <a:t>Cheryl’s Brother-in-law Recommends AdWords</a:t>
            </a:r>
          </a:p>
          <a:p>
            <a:pPr marL="457200" lvl="0" indent="-342900" rtl="0">
              <a:spcBef>
                <a:spcPts val="0"/>
              </a:spcBef>
              <a:buClr>
                <a:schemeClr val="dk1"/>
              </a:buClr>
              <a:buSzPct val="100000"/>
              <a:buFont typeface="Arial"/>
              <a:buChar char="●"/>
            </a:pPr>
            <a:r>
              <a:rPr lang="en-US" sz="1800" dirty="0" smtClean="0"/>
              <a:t>Cheryl Creates her first AdWords campaign!</a:t>
            </a: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CASE STUDY</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3" name="Picture 2"/>
          <p:cNvPicPr>
            <a:picLocks noChangeAspect="1"/>
          </p:cNvPicPr>
          <p:nvPr/>
        </p:nvPicPr>
        <p:blipFill>
          <a:blip r:embed="rId4"/>
          <a:stretch>
            <a:fillRect/>
          </a:stretch>
        </p:blipFill>
        <p:spPr>
          <a:xfrm>
            <a:off x="725692" y="1396595"/>
            <a:ext cx="2857143" cy="2133333"/>
          </a:xfrm>
          <a:prstGeom prst="rect">
            <a:avLst/>
          </a:prstGeom>
        </p:spPr>
      </p:pic>
    </p:spTree>
    <p:extLst>
      <p:ext uri="{BB962C8B-B14F-4D97-AF65-F5344CB8AC3E}">
        <p14:creationId xmlns:p14="http://schemas.microsoft.com/office/powerpoint/2010/main" val="4231450079"/>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121374"/>
            <a:ext cx="8229600" cy="658800"/>
          </a:xfrm>
          <a:prstGeom prst="rect">
            <a:avLst/>
          </a:prstGeom>
        </p:spPr>
        <p:txBody>
          <a:bodyPr lIns="91425" tIns="91425" rIns="91425" bIns="91425" anchor="b" anchorCtr="0">
            <a:noAutofit/>
          </a:bodyPr>
          <a:lstStyle/>
          <a:p>
            <a:pPr algn="ctr">
              <a:spcBef>
                <a:spcPts val="0"/>
              </a:spcBef>
              <a:buNone/>
            </a:pPr>
            <a:r>
              <a:rPr lang="en" sz="3000" dirty="0">
                <a:solidFill>
                  <a:srgbClr val="990000"/>
                </a:solidFill>
                <a:latin typeface="Montserrat"/>
                <a:ea typeface="Montserrat"/>
                <a:cs typeface="Montserrat"/>
                <a:sym typeface="Montserrat"/>
              </a:rPr>
              <a:t>The Digital Solutions </a:t>
            </a:r>
            <a:r>
              <a:rPr lang="en" sz="3000" dirty="0" smtClean="0">
                <a:solidFill>
                  <a:srgbClr val="990000"/>
                </a:solidFill>
                <a:latin typeface="Montserrat"/>
                <a:ea typeface="Montserrat"/>
                <a:cs typeface="Montserrat"/>
                <a:sym typeface="Montserrat"/>
              </a:rPr>
              <a:t>Management Team</a:t>
            </a:r>
            <a:endParaRPr lang="en" sz="3000" dirty="0">
              <a:solidFill>
                <a:srgbClr val="990000"/>
              </a:solidFill>
              <a:latin typeface="Montserrat"/>
              <a:ea typeface="Montserrat"/>
              <a:cs typeface="Montserrat"/>
              <a:sym typeface="Montserrat"/>
            </a:endParaRPr>
          </a:p>
        </p:txBody>
      </p:sp>
      <p:sp>
        <p:nvSpPr>
          <p:cNvPr id="36" name="Shape 36"/>
          <p:cNvSpPr txBox="1">
            <a:spLocks noGrp="1"/>
          </p:cNvSpPr>
          <p:nvPr>
            <p:ph type="body" idx="1"/>
          </p:nvPr>
        </p:nvSpPr>
        <p:spPr>
          <a:xfrm>
            <a:off x="457200" y="900475"/>
            <a:ext cx="8229600" cy="4025399"/>
          </a:xfrm>
          <a:prstGeom prst="rect">
            <a:avLst/>
          </a:prstGeom>
          <a:ln w="9525" cap="flat">
            <a:solidFill>
              <a:srgbClr val="FFFFFF"/>
            </a:solidFill>
            <a:prstDash val="solid"/>
            <a:round/>
            <a:headEnd type="none" w="med" len="med"/>
            <a:tailEnd type="none" w="med" len="med"/>
          </a:ln>
        </p:spPr>
        <p:txBody>
          <a:bodyPr lIns="91425" tIns="91425" rIns="91425" bIns="91425" anchor="t" anchorCtr="0">
            <a:noAutofit/>
          </a:bodyPr>
          <a:lstStyle/>
          <a:p>
            <a:pPr>
              <a:spcBef>
                <a:spcPts val="0"/>
              </a:spcBef>
              <a:buNone/>
            </a:pPr>
            <a:r>
              <a:rPr lang="en" dirty="0"/>
              <a:t> </a:t>
            </a:r>
          </a:p>
        </p:txBody>
      </p:sp>
      <p:pic>
        <p:nvPicPr>
          <p:cNvPr id="37" name="Shape 37"/>
          <p:cNvPicPr preferRelativeResize="0"/>
          <p:nvPr/>
        </p:nvPicPr>
        <p:blipFill>
          <a:blip r:embed="rId3">
            <a:alphaModFix/>
          </a:blip>
          <a:stretch>
            <a:fillRect/>
          </a:stretch>
        </p:blipFill>
        <p:spPr>
          <a:xfrm>
            <a:off x="3420850" y="2877800"/>
            <a:ext cx="1863574" cy="1654174"/>
          </a:xfrm>
          <a:prstGeom prst="rect">
            <a:avLst/>
          </a:prstGeom>
          <a:noFill/>
          <a:ln>
            <a:noFill/>
          </a:ln>
        </p:spPr>
      </p:pic>
      <p:pic>
        <p:nvPicPr>
          <p:cNvPr id="38" name="Shape 38"/>
          <p:cNvPicPr preferRelativeResize="0"/>
          <p:nvPr/>
        </p:nvPicPr>
        <p:blipFill>
          <a:blip r:embed="rId4">
            <a:alphaModFix/>
          </a:blip>
          <a:stretch>
            <a:fillRect/>
          </a:stretch>
        </p:blipFill>
        <p:spPr>
          <a:xfrm>
            <a:off x="3592012" y="4580212"/>
            <a:ext cx="1692424" cy="360857"/>
          </a:xfrm>
          <a:prstGeom prst="rect">
            <a:avLst/>
          </a:prstGeom>
          <a:noFill/>
          <a:ln>
            <a:noFill/>
          </a:ln>
        </p:spPr>
      </p:pic>
      <p:pic>
        <p:nvPicPr>
          <p:cNvPr id="39" name="Shape 39"/>
          <p:cNvPicPr preferRelativeResize="0"/>
          <p:nvPr/>
        </p:nvPicPr>
        <p:blipFill>
          <a:blip r:embed="rId5">
            <a:alphaModFix/>
          </a:blip>
          <a:stretch>
            <a:fillRect/>
          </a:stretch>
        </p:blipFill>
        <p:spPr>
          <a:xfrm>
            <a:off x="457200" y="2760892"/>
            <a:ext cx="1863574" cy="1647208"/>
          </a:xfrm>
          <a:prstGeom prst="rect">
            <a:avLst/>
          </a:prstGeom>
          <a:noFill/>
          <a:ln>
            <a:noFill/>
          </a:ln>
        </p:spPr>
      </p:pic>
      <p:pic>
        <p:nvPicPr>
          <p:cNvPr id="40" name="Shape 40"/>
          <p:cNvPicPr preferRelativeResize="0"/>
          <p:nvPr/>
        </p:nvPicPr>
        <p:blipFill>
          <a:blip r:embed="rId6">
            <a:alphaModFix/>
          </a:blip>
          <a:stretch>
            <a:fillRect/>
          </a:stretch>
        </p:blipFill>
        <p:spPr>
          <a:xfrm>
            <a:off x="457200" y="4515009"/>
            <a:ext cx="1863574" cy="491252"/>
          </a:xfrm>
          <a:prstGeom prst="rect">
            <a:avLst/>
          </a:prstGeom>
          <a:noFill/>
          <a:ln>
            <a:noFill/>
          </a:ln>
        </p:spPr>
      </p:pic>
      <p:pic>
        <p:nvPicPr>
          <p:cNvPr id="41" name="Shape 41"/>
          <p:cNvPicPr preferRelativeResize="0"/>
          <p:nvPr/>
        </p:nvPicPr>
        <p:blipFill>
          <a:blip r:embed="rId7">
            <a:alphaModFix/>
          </a:blip>
          <a:stretch>
            <a:fillRect/>
          </a:stretch>
        </p:blipFill>
        <p:spPr>
          <a:xfrm>
            <a:off x="6164075" y="2771371"/>
            <a:ext cx="1863574" cy="1626265"/>
          </a:xfrm>
          <a:prstGeom prst="rect">
            <a:avLst/>
          </a:prstGeom>
          <a:noFill/>
          <a:ln>
            <a:noFill/>
          </a:ln>
        </p:spPr>
      </p:pic>
      <p:pic>
        <p:nvPicPr>
          <p:cNvPr id="42" name="Shape 42"/>
          <p:cNvPicPr preferRelativeResize="0"/>
          <p:nvPr/>
        </p:nvPicPr>
        <p:blipFill>
          <a:blip r:embed="rId8">
            <a:alphaModFix/>
          </a:blip>
          <a:stretch>
            <a:fillRect/>
          </a:stretch>
        </p:blipFill>
        <p:spPr>
          <a:xfrm>
            <a:off x="6736828" y="4485124"/>
            <a:ext cx="1290821" cy="551025"/>
          </a:xfrm>
          <a:prstGeom prst="rect">
            <a:avLst/>
          </a:prstGeom>
          <a:noFill/>
          <a:ln>
            <a:noFill/>
          </a:ln>
        </p:spPr>
      </p:pic>
      <p:cxnSp>
        <p:nvCxnSpPr>
          <p:cNvPr id="43" name="Shape 43"/>
          <p:cNvCxnSpPr/>
          <p:nvPr/>
        </p:nvCxnSpPr>
        <p:spPr>
          <a:xfrm>
            <a:off x="6164075" y="4073700"/>
            <a:ext cx="24600" cy="441300"/>
          </a:xfrm>
          <a:prstGeom prst="straightConnector1">
            <a:avLst/>
          </a:prstGeom>
          <a:noFill/>
          <a:ln w="76200" cap="flat">
            <a:solidFill>
              <a:srgbClr val="FFFFFF"/>
            </a:solidFill>
            <a:prstDash val="solid"/>
            <a:round/>
            <a:headEnd type="none" w="lg" len="lg"/>
            <a:tailEnd type="none" w="lg" len="lg"/>
          </a:ln>
        </p:spPr>
      </p:cxnSp>
      <p:pic>
        <p:nvPicPr>
          <p:cNvPr id="44" name="Shape 44"/>
          <p:cNvPicPr preferRelativeResize="0"/>
          <p:nvPr/>
        </p:nvPicPr>
        <p:blipFill>
          <a:blip r:embed="rId9">
            <a:alphaModFix/>
          </a:blip>
          <a:stretch>
            <a:fillRect/>
          </a:stretch>
        </p:blipFill>
        <p:spPr>
          <a:xfrm>
            <a:off x="6076775" y="900475"/>
            <a:ext cx="1950875" cy="1714183"/>
          </a:xfrm>
          <a:prstGeom prst="rect">
            <a:avLst/>
          </a:prstGeom>
          <a:noFill/>
          <a:ln>
            <a:noFill/>
          </a:ln>
        </p:spPr>
      </p:pic>
      <p:pic>
        <p:nvPicPr>
          <p:cNvPr id="45" name="Shape 45"/>
          <p:cNvPicPr preferRelativeResize="0"/>
          <p:nvPr/>
        </p:nvPicPr>
        <p:blipFill>
          <a:blip r:embed="rId10">
            <a:alphaModFix/>
          </a:blip>
          <a:stretch>
            <a:fillRect/>
          </a:stretch>
        </p:blipFill>
        <p:spPr>
          <a:xfrm>
            <a:off x="4436192" y="1254512"/>
            <a:ext cx="1850082" cy="360850"/>
          </a:xfrm>
          <a:prstGeom prst="rect">
            <a:avLst/>
          </a:prstGeom>
          <a:noFill/>
          <a:ln>
            <a:noFill/>
          </a:ln>
        </p:spPr>
      </p:pic>
      <p:pic>
        <p:nvPicPr>
          <p:cNvPr id="46" name="Shape 46"/>
          <p:cNvPicPr preferRelativeResize="0"/>
          <p:nvPr/>
        </p:nvPicPr>
        <p:blipFill>
          <a:blip r:embed="rId11">
            <a:alphaModFix/>
          </a:blip>
          <a:stretch>
            <a:fillRect/>
          </a:stretch>
        </p:blipFill>
        <p:spPr>
          <a:xfrm>
            <a:off x="457200" y="887150"/>
            <a:ext cx="1950886" cy="1766850"/>
          </a:xfrm>
          <a:prstGeom prst="rect">
            <a:avLst/>
          </a:prstGeom>
          <a:noFill/>
          <a:ln>
            <a:noFill/>
          </a:ln>
        </p:spPr>
      </p:pic>
      <p:pic>
        <p:nvPicPr>
          <p:cNvPr id="47" name="Shape 47"/>
          <p:cNvPicPr preferRelativeResize="0"/>
          <p:nvPr/>
        </p:nvPicPr>
        <p:blipFill>
          <a:blip r:embed="rId12">
            <a:alphaModFix/>
          </a:blip>
          <a:stretch>
            <a:fillRect/>
          </a:stretch>
        </p:blipFill>
        <p:spPr>
          <a:xfrm>
            <a:off x="2187450" y="1231224"/>
            <a:ext cx="1692400" cy="407417"/>
          </a:xfrm>
          <a:prstGeom prst="rect">
            <a:avLst/>
          </a:prstGeom>
          <a:noFill/>
          <a:ln>
            <a:noFill/>
          </a:ln>
        </p:spPr>
      </p:pic>
      <p:pic>
        <p:nvPicPr>
          <p:cNvPr id="48" name="Shape 48"/>
          <p:cNvPicPr preferRelativeResize="0"/>
          <p:nvPr/>
        </p:nvPicPr>
        <p:blipFill>
          <a:blip r:embed="rId13">
            <a:alphaModFix/>
          </a:blip>
          <a:stretch>
            <a:fillRect/>
          </a:stretch>
        </p:blipFill>
        <p:spPr>
          <a:xfrm>
            <a:off x="8118948" y="4125073"/>
            <a:ext cx="911076" cy="91107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114300" lvl="0" rtl="0">
              <a:spcBef>
                <a:spcPts val="0"/>
              </a:spcBef>
              <a:buClr>
                <a:schemeClr val="dk1"/>
              </a:buClr>
              <a:buSzPct val="100000"/>
            </a:pPr>
            <a:r>
              <a:rPr lang="en" sz="1800" dirty="0" smtClean="0"/>
              <a:t>Cheryl finds plenty of people searching for her products</a:t>
            </a: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CASE STUDY</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3" name="Picture 2"/>
          <p:cNvPicPr>
            <a:picLocks noChangeAspect="1"/>
          </p:cNvPicPr>
          <p:nvPr/>
        </p:nvPicPr>
        <p:blipFill>
          <a:blip r:embed="rId4"/>
          <a:stretch>
            <a:fillRect/>
          </a:stretch>
        </p:blipFill>
        <p:spPr>
          <a:xfrm>
            <a:off x="698828" y="1920582"/>
            <a:ext cx="6971428" cy="1333333"/>
          </a:xfrm>
          <a:prstGeom prst="rect">
            <a:avLst/>
          </a:prstGeom>
        </p:spPr>
      </p:pic>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114300" lvl="0" rtl="0">
              <a:spcBef>
                <a:spcPts val="0"/>
              </a:spcBef>
              <a:buClr>
                <a:schemeClr val="dk1"/>
              </a:buClr>
              <a:buSzPct val="100000"/>
            </a:pPr>
            <a:r>
              <a:rPr lang="en" sz="1800" dirty="0" smtClean="0"/>
              <a:t>Cheryl creates some ads</a:t>
            </a: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CASE STUDY</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2" name="Picture 1"/>
          <p:cNvPicPr>
            <a:picLocks noChangeAspect="1"/>
          </p:cNvPicPr>
          <p:nvPr/>
        </p:nvPicPr>
        <p:blipFill>
          <a:blip r:embed="rId4"/>
          <a:stretch>
            <a:fillRect/>
          </a:stretch>
        </p:blipFill>
        <p:spPr>
          <a:xfrm>
            <a:off x="685703" y="1906088"/>
            <a:ext cx="3619048" cy="1904762"/>
          </a:xfrm>
          <a:prstGeom prst="rect">
            <a:avLst/>
          </a:prstGeom>
        </p:spPr>
      </p:pic>
    </p:spTree>
    <p:extLst>
      <p:ext uri="{BB962C8B-B14F-4D97-AF65-F5344CB8AC3E}">
        <p14:creationId xmlns:p14="http://schemas.microsoft.com/office/powerpoint/2010/main" val="816713354"/>
      </p:ext>
    </p:extLst>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114300" lvl="0" rtl="0">
              <a:spcBef>
                <a:spcPts val="0"/>
              </a:spcBef>
              <a:buClr>
                <a:schemeClr val="dk1"/>
              </a:buClr>
              <a:buSzPct val="100000"/>
            </a:pPr>
            <a:r>
              <a:rPr lang="en" sz="1800" dirty="0" smtClean="0"/>
              <a:t>Cheryl sets a daily budget</a:t>
            </a: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CASE STUDY</a:t>
            </a:r>
            <a:endParaRPr lang="en" sz="3600" b="1" dirty="0">
              <a:latin typeface="Montserrat"/>
              <a:ea typeface="Montserrat"/>
              <a:cs typeface="Montserrat"/>
              <a:sym typeface="Montserrat"/>
            </a:endParaRPr>
          </a:p>
        </p:txBody>
      </p:sp>
      <p:pic>
        <p:nvPicPr>
          <p:cNvPr id="3" name="Picture 2"/>
          <p:cNvPicPr>
            <a:picLocks noChangeAspect="1"/>
          </p:cNvPicPr>
          <p:nvPr/>
        </p:nvPicPr>
        <p:blipFill>
          <a:blip r:embed="rId3"/>
          <a:stretch>
            <a:fillRect/>
          </a:stretch>
        </p:blipFill>
        <p:spPr>
          <a:xfrm>
            <a:off x="3622981" y="140038"/>
            <a:ext cx="4785712" cy="4785712"/>
          </a:xfrm>
          <a:prstGeom prst="rect">
            <a:avLst/>
          </a:prstGeom>
        </p:spPr>
      </p:pic>
      <p:pic>
        <p:nvPicPr>
          <p:cNvPr id="62" name="Shape 62"/>
          <p:cNvPicPr preferRelativeResize="0"/>
          <p:nvPr/>
        </p:nvPicPr>
        <p:blipFill>
          <a:blip r:embed="rId4">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447579135"/>
      </p:ext>
    </p:extLst>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3091912" cy="3675600"/>
          </a:xfrm>
          <a:prstGeom prst="rect">
            <a:avLst/>
          </a:prstGeom>
        </p:spPr>
        <p:txBody>
          <a:bodyPr lIns="91425" tIns="91425" rIns="91425" bIns="91425" anchor="t" anchorCtr="0">
            <a:noAutofit/>
          </a:bodyPr>
          <a:lstStyle/>
          <a:p>
            <a:pPr marL="114300" lvl="0" rtl="0">
              <a:spcBef>
                <a:spcPts val="0"/>
              </a:spcBef>
              <a:buClr>
                <a:schemeClr val="dk1"/>
              </a:buClr>
              <a:buSzPct val="100000"/>
            </a:pPr>
            <a:r>
              <a:rPr lang="en" sz="1800" dirty="0" smtClean="0"/>
              <a:t>Cheryl goes back to picking, cleaning, sorting, bagging and selling apples.</a:t>
            </a: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CASE STUDY</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2" name="Picture 1"/>
          <p:cNvPicPr>
            <a:picLocks noChangeAspect="1"/>
          </p:cNvPicPr>
          <p:nvPr/>
        </p:nvPicPr>
        <p:blipFill>
          <a:blip r:embed="rId4"/>
          <a:stretch>
            <a:fillRect/>
          </a:stretch>
        </p:blipFill>
        <p:spPr>
          <a:xfrm>
            <a:off x="3752676" y="1250150"/>
            <a:ext cx="3788206" cy="2842596"/>
          </a:xfrm>
          <a:prstGeom prst="rect">
            <a:avLst/>
          </a:prstGeom>
        </p:spPr>
      </p:pic>
    </p:spTree>
    <p:extLst>
      <p:ext uri="{BB962C8B-B14F-4D97-AF65-F5344CB8AC3E}">
        <p14:creationId xmlns:p14="http://schemas.microsoft.com/office/powerpoint/2010/main" val="319132479"/>
      </p:ext>
    </p:extLst>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114300" lvl="0" rtl="0">
              <a:spcBef>
                <a:spcPts val="0"/>
              </a:spcBef>
              <a:buClr>
                <a:schemeClr val="dk1"/>
              </a:buClr>
              <a:buSzPct val="100000"/>
            </a:pPr>
            <a:r>
              <a:rPr lang="en" sz="1800" dirty="0" smtClean="0"/>
              <a:t>Traffic to Cherly’s Website is up over 300%</a:t>
            </a: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CASE STUDY</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2" name="Picture 1"/>
          <p:cNvPicPr>
            <a:picLocks noChangeAspect="1"/>
          </p:cNvPicPr>
          <p:nvPr/>
        </p:nvPicPr>
        <p:blipFill>
          <a:blip r:embed="rId4"/>
          <a:stretch>
            <a:fillRect/>
          </a:stretch>
        </p:blipFill>
        <p:spPr>
          <a:xfrm>
            <a:off x="540124" y="2001059"/>
            <a:ext cx="7716436" cy="1867292"/>
          </a:xfrm>
          <a:prstGeom prst="rect">
            <a:avLst/>
          </a:prstGeom>
        </p:spPr>
      </p:pic>
    </p:spTree>
    <p:extLst>
      <p:ext uri="{BB962C8B-B14F-4D97-AF65-F5344CB8AC3E}">
        <p14:creationId xmlns:p14="http://schemas.microsoft.com/office/powerpoint/2010/main" val="2920221234"/>
      </p:ext>
    </p:extLst>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114300" lvl="0" rtl="0">
              <a:spcBef>
                <a:spcPts val="0"/>
              </a:spcBef>
              <a:buClr>
                <a:schemeClr val="dk1"/>
              </a:buClr>
              <a:buSzPct val="100000"/>
            </a:pPr>
            <a:r>
              <a:rPr lang="en" sz="1800" dirty="0" smtClean="0"/>
              <a:t>But Something Doesn’t Seem Right</a:t>
            </a: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CASE STUDY</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3" name="Picture 2"/>
          <p:cNvPicPr>
            <a:picLocks noChangeAspect="1"/>
          </p:cNvPicPr>
          <p:nvPr/>
        </p:nvPicPr>
        <p:blipFill>
          <a:blip r:embed="rId4"/>
          <a:stretch>
            <a:fillRect/>
          </a:stretch>
        </p:blipFill>
        <p:spPr>
          <a:xfrm>
            <a:off x="540124" y="1751308"/>
            <a:ext cx="4418001" cy="2758625"/>
          </a:xfrm>
          <a:prstGeom prst="rect">
            <a:avLst/>
          </a:prstGeom>
        </p:spPr>
      </p:pic>
    </p:spTree>
    <p:extLst>
      <p:ext uri="{BB962C8B-B14F-4D97-AF65-F5344CB8AC3E}">
        <p14:creationId xmlns:p14="http://schemas.microsoft.com/office/powerpoint/2010/main" val="790166608"/>
      </p:ext>
    </p:extLst>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114300" lvl="0" rtl="0">
              <a:spcBef>
                <a:spcPts val="0"/>
              </a:spcBef>
              <a:buClr>
                <a:schemeClr val="dk1"/>
              </a:buClr>
              <a:buSzPct val="100000"/>
            </a:pPr>
            <a:r>
              <a:rPr lang="en" sz="1800" dirty="0" smtClean="0"/>
              <a:t>Traffic to Cherly’s Website is up over 300%</a:t>
            </a: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CASE STUDY</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3" name="Picture 2"/>
          <p:cNvPicPr>
            <a:picLocks noChangeAspect="1"/>
          </p:cNvPicPr>
          <p:nvPr/>
        </p:nvPicPr>
        <p:blipFill>
          <a:blip r:embed="rId4"/>
          <a:stretch>
            <a:fillRect/>
          </a:stretch>
        </p:blipFill>
        <p:spPr>
          <a:xfrm>
            <a:off x="609268" y="961150"/>
            <a:ext cx="6581946" cy="3810600"/>
          </a:xfrm>
          <a:prstGeom prst="rect">
            <a:avLst/>
          </a:prstGeom>
        </p:spPr>
      </p:pic>
    </p:spTree>
    <p:extLst>
      <p:ext uri="{BB962C8B-B14F-4D97-AF65-F5344CB8AC3E}">
        <p14:creationId xmlns:p14="http://schemas.microsoft.com/office/powerpoint/2010/main" val="1431774121"/>
      </p:ext>
    </p:extLst>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114300" lvl="0" rtl="0">
              <a:spcBef>
                <a:spcPts val="0"/>
              </a:spcBef>
              <a:buClr>
                <a:schemeClr val="dk1"/>
              </a:buClr>
              <a:buSzPct val="100000"/>
            </a:pPr>
            <a:r>
              <a:rPr lang="en" sz="2400" dirty="0" smtClean="0"/>
              <a:t>What did Cheryl do wrong?</a:t>
            </a:r>
          </a:p>
          <a:p>
            <a:pPr marL="114300" lvl="0" rtl="0">
              <a:spcBef>
                <a:spcPts val="0"/>
              </a:spcBef>
              <a:buClr>
                <a:schemeClr val="dk1"/>
              </a:buClr>
              <a:buSzPct val="100000"/>
            </a:pPr>
            <a:endParaRPr lang="en" sz="1800" dirty="0" smtClean="0"/>
          </a:p>
          <a:p>
            <a:pPr marL="400050" lvl="0" indent="-285750" rtl="0">
              <a:spcBef>
                <a:spcPts val="0"/>
              </a:spcBef>
              <a:buClr>
                <a:schemeClr val="dk1"/>
              </a:buClr>
              <a:buSzPct val="100000"/>
              <a:buFont typeface="Arial" panose="020B0604020202020204" pitchFamily="34" charset="0"/>
              <a:buChar char="•"/>
            </a:pPr>
            <a:r>
              <a:rPr lang="en" sz="1800" dirty="0" smtClean="0"/>
              <a:t>Negative Keywords</a:t>
            </a:r>
          </a:p>
          <a:p>
            <a:pPr marL="400050" lvl="0" indent="-285750" rtl="0">
              <a:spcBef>
                <a:spcPts val="0"/>
              </a:spcBef>
              <a:buClr>
                <a:schemeClr val="dk1"/>
              </a:buClr>
              <a:buSzPct val="100000"/>
              <a:buFont typeface="Arial" panose="020B0604020202020204" pitchFamily="34" charset="0"/>
              <a:buChar char="•"/>
            </a:pP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CASE STUDY</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3589204686"/>
      </p:ext>
    </p:extLst>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114300" lvl="0" rtl="0">
              <a:spcBef>
                <a:spcPts val="0"/>
              </a:spcBef>
              <a:buClr>
                <a:schemeClr val="dk1"/>
              </a:buClr>
              <a:buSzPct val="100000"/>
            </a:pPr>
            <a:r>
              <a:rPr lang="en" sz="2400" dirty="0" smtClean="0"/>
              <a:t>What did Cheryl do wrong?</a:t>
            </a:r>
          </a:p>
          <a:p>
            <a:pPr marL="114300" lvl="0" rtl="0">
              <a:spcBef>
                <a:spcPts val="0"/>
              </a:spcBef>
              <a:buClr>
                <a:schemeClr val="dk1"/>
              </a:buClr>
              <a:buSzPct val="100000"/>
            </a:pPr>
            <a:endParaRPr lang="en" sz="1800" dirty="0" smtClean="0"/>
          </a:p>
          <a:p>
            <a:pPr marL="400050" lvl="0" indent="-285750" rtl="0">
              <a:spcBef>
                <a:spcPts val="0"/>
              </a:spcBef>
              <a:buClr>
                <a:schemeClr val="dk1"/>
              </a:buClr>
              <a:buSzPct val="100000"/>
              <a:buFont typeface="Arial" panose="020B0604020202020204" pitchFamily="34" charset="0"/>
              <a:buChar char="•"/>
            </a:pPr>
            <a:r>
              <a:rPr lang="en" sz="1800" dirty="0" smtClean="0"/>
              <a:t>Negative Keywords</a:t>
            </a:r>
          </a:p>
          <a:p>
            <a:pPr marL="400050" lvl="0" indent="-285750" rtl="0">
              <a:spcBef>
                <a:spcPts val="0"/>
              </a:spcBef>
              <a:buClr>
                <a:schemeClr val="dk1"/>
              </a:buClr>
              <a:buSzPct val="100000"/>
              <a:buFont typeface="Arial" panose="020B0604020202020204" pitchFamily="34" charset="0"/>
              <a:buChar char="•"/>
            </a:pPr>
            <a:r>
              <a:rPr lang="en" sz="1800" dirty="0" smtClean="0"/>
              <a:t>Mobile Devices</a:t>
            </a:r>
          </a:p>
          <a:p>
            <a:pPr marL="400050" lvl="0" indent="-285750" rtl="0">
              <a:spcBef>
                <a:spcPts val="0"/>
              </a:spcBef>
              <a:buClr>
                <a:schemeClr val="dk1"/>
              </a:buClr>
              <a:buSzPct val="100000"/>
              <a:buFont typeface="Arial" panose="020B0604020202020204" pitchFamily="34" charset="0"/>
              <a:buChar char="•"/>
            </a:pP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CASE STUDY</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3848735897"/>
      </p:ext>
    </p:extLst>
  </p:cSld>
  <p:clrMapOvr>
    <a:masterClrMapping/>
  </p:clrMapOvr>
  <p:transition spd="slow">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114300" lvl="0" rtl="0">
              <a:spcBef>
                <a:spcPts val="0"/>
              </a:spcBef>
              <a:buClr>
                <a:schemeClr val="dk1"/>
              </a:buClr>
              <a:buSzPct val="100000"/>
            </a:pPr>
            <a:r>
              <a:rPr lang="en" sz="2400" dirty="0" smtClean="0"/>
              <a:t>What did Cheryl do wrong?</a:t>
            </a:r>
          </a:p>
          <a:p>
            <a:pPr marL="114300" lvl="0" rtl="0">
              <a:spcBef>
                <a:spcPts val="0"/>
              </a:spcBef>
              <a:buClr>
                <a:schemeClr val="dk1"/>
              </a:buClr>
              <a:buSzPct val="100000"/>
            </a:pPr>
            <a:endParaRPr lang="en" sz="1800" dirty="0" smtClean="0"/>
          </a:p>
          <a:p>
            <a:pPr marL="400050" lvl="0" indent="-285750" rtl="0">
              <a:spcBef>
                <a:spcPts val="0"/>
              </a:spcBef>
              <a:buClr>
                <a:schemeClr val="dk1"/>
              </a:buClr>
              <a:buSzPct val="100000"/>
              <a:buFont typeface="Arial" panose="020B0604020202020204" pitchFamily="34" charset="0"/>
              <a:buChar char="•"/>
            </a:pPr>
            <a:r>
              <a:rPr lang="en" sz="1800" dirty="0" smtClean="0"/>
              <a:t>Negative Keywords</a:t>
            </a:r>
          </a:p>
          <a:p>
            <a:pPr marL="400050" lvl="0" indent="-285750" rtl="0">
              <a:spcBef>
                <a:spcPts val="0"/>
              </a:spcBef>
              <a:buClr>
                <a:schemeClr val="dk1"/>
              </a:buClr>
              <a:buSzPct val="100000"/>
              <a:buFont typeface="Arial" panose="020B0604020202020204" pitchFamily="34" charset="0"/>
              <a:buChar char="•"/>
            </a:pPr>
            <a:r>
              <a:rPr lang="en" sz="1800" dirty="0" smtClean="0"/>
              <a:t>Mobile Devices</a:t>
            </a:r>
          </a:p>
          <a:p>
            <a:pPr marL="400050" lvl="0" indent="-285750" rtl="0">
              <a:spcBef>
                <a:spcPts val="0"/>
              </a:spcBef>
              <a:buClr>
                <a:schemeClr val="dk1"/>
              </a:buClr>
              <a:buSzPct val="100000"/>
              <a:buFont typeface="Arial" panose="020B0604020202020204" pitchFamily="34" charset="0"/>
              <a:buChar char="•"/>
            </a:pPr>
            <a:r>
              <a:rPr lang="en" sz="1800" dirty="0" smtClean="0"/>
              <a:t>Search and Display Networks</a:t>
            </a:r>
          </a:p>
          <a:p>
            <a:pPr marL="400050" lvl="0" indent="-285750" rtl="0">
              <a:spcBef>
                <a:spcPts val="0"/>
              </a:spcBef>
              <a:buClr>
                <a:schemeClr val="dk1"/>
              </a:buClr>
              <a:buSzPct val="100000"/>
              <a:buFont typeface="Arial" panose="020B0604020202020204" pitchFamily="34" charset="0"/>
              <a:buChar char="•"/>
            </a:pP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CASE STUDY</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3718217155"/>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r>
              <a:rPr lang="en" sz="3000" dirty="0">
                <a:latin typeface="Montserrat"/>
                <a:ea typeface="Montserrat"/>
                <a:cs typeface="Montserrat"/>
                <a:sym typeface="Montserrat"/>
              </a:rPr>
              <a:t>WHY DIGITAL SOLUTIONS</a:t>
            </a:r>
            <a:endParaRPr lang="en" sz="3000" dirty="0">
              <a:latin typeface="Montserrat"/>
              <a:ea typeface="Montserrat"/>
              <a:cs typeface="Montserrat"/>
              <a:sym typeface="Montserrat"/>
            </a:endParaRPr>
          </a:p>
        </p:txBody>
      </p:sp>
      <p:sp>
        <p:nvSpPr>
          <p:cNvPr id="54" name="Shape 5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Font typeface="Arial"/>
              <a:buNone/>
            </a:pPr>
            <a:endParaRPr sz="1400" dirty="0"/>
          </a:p>
          <a:p>
            <a:pPr>
              <a:spcBef>
                <a:spcPts val="0"/>
              </a:spcBef>
              <a:buNone/>
            </a:pPr>
            <a:endParaRPr dirty="0"/>
          </a:p>
        </p:txBody>
      </p:sp>
      <p:pic>
        <p:nvPicPr>
          <p:cNvPr id="55" name="Shape 55"/>
          <p:cNvPicPr preferRelativeResize="0"/>
          <p:nvPr/>
        </p:nvPicPr>
        <p:blipFill>
          <a:blip r:embed="rId4">
            <a:alphaModFix/>
          </a:blip>
          <a:stretch>
            <a:fillRect/>
          </a:stretch>
        </p:blipFill>
        <p:spPr>
          <a:xfrm>
            <a:off x="8118948" y="4125073"/>
            <a:ext cx="911076" cy="911076"/>
          </a:xfrm>
          <a:prstGeom prst="rect">
            <a:avLst/>
          </a:prstGeom>
          <a:noFill/>
          <a:ln>
            <a:noFill/>
          </a:ln>
        </p:spPr>
      </p:pic>
      <p:graphicFrame>
        <p:nvGraphicFramePr>
          <p:cNvPr id="2" name="Object 1"/>
          <p:cNvGraphicFramePr>
            <a:graphicFrameLocks noChangeAspect="1"/>
          </p:cNvGraphicFramePr>
          <p:nvPr>
            <p:extLst/>
          </p:nvPr>
        </p:nvGraphicFramePr>
        <p:xfrm>
          <a:off x="2704222" y="906236"/>
          <a:ext cx="2962800" cy="3834564"/>
        </p:xfrm>
        <a:graphic>
          <a:graphicData uri="http://schemas.openxmlformats.org/presentationml/2006/ole">
            <mc:AlternateContent xmlns:mc="http://schemas.openxmlformats.org/markup-compatibility/2006">
              <mc:Choice xmlns:v="urn:schemas-microsoft-com:vml" Requires="v">
                <p:oleObj spid="_x0000_s1039" name="Acrobat Document" r:id="rId5" imgW="5829144" imgH="7543800" progId="AcroExch.Document.7">
                  <p:embed/>
                </p:oleObj>
              </mc:Choice>
              <mc:Fallback>
                <p:oleObj name="Acrobat Document" r:id="rId5" imgW="5829144" imgH="7543800" progId="AcroExch.Document.7">
                  <p:embed/>
                  <p:pic>
                    <p:nvPicPr>
                      <p:cNvPr id="0" name=""/>
                      <p:cNvPicPr/>
                      <p:nvPr/>
                    </p:nvPicPr>
                    <p:blipFill>
                      <a:blip r:embed="rId6"/>
                      <a:stretch>
                        <a:fillRect/>
                      </a:stretch>
                    </p:blipFill>
                    <p:spPr>
                      <a:xfrm>
                        <a:off x="2704222" y="906236"/>
                        <a:ext cx="2962800" cy="3834564"/>
                      </a:xfrm>
                      <a:prstGeom prst="rect">
                        <a:avLst/>
                      </a:prstGeom>
                    </p:spPr>
                  </p:pic>
                </p:oleObj>
              </mc:Fallback>
            </mc:AlternateContent>
          </a:graphicData>
        </a:graphic>
      </p:graphicFrame>
    </p:spTree>
    <p:extLst>
      <p:ext uri="{BB962C8B-B14F-4D97-AF65-F5344CB8AC3E}">
        <p14:creationId xmlns:p14="http://schemas.microsoft.com/office/powerpoint/2010/main" val="8478915"/>
      </p:ext>
    </p:extLst>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114300" lvl="0" rtl="0">
              <a:spcBef>
                <a:spcPts val="0"/>
              </a:spcBef>
              <a:buClr>
                <a:schemeClr val="dk1"/>
              </a:buClr>
              <a:buSzPct val="100000"/>
            </a:pPr>
            <a:r>
              <a:rPr lang="en" sz="2400" dirty="0" smtClean="0"/>
              <a:t>What did Cheryl do wrong?</a:t>
            </a:r>
          </a:p>
          <a:p>
            <a:pPr marL="114300" lvl="0" rtl="0">
              <a:spcBef>
                <a:spcPts val="0"/>
              </a:spcBef>
              <a:buClr>
                <a:schemeClr val="dk1"/>
              </a:buClr>
              <a:buSzPct val="100000"/>
            </a:pPr>
            <a:endParaRPr lang="en" sz="1800" dirty="0" smtClean="0"/>
          </a:p>
          <a:p>
            <a:pPr marL="400050" lvl="0" indent="-285750" rtl="0">
              <a:spcBef>
                <a:spcPts val="0"/>
              </a:spcBef>
              <a:buClr>
                <a:schemeClr val="dk1"/>
              </a:buClr>
              <a:buSzPct val="100000"/>
              <a:buFont typeface="Arial" panose="020B0604020202020204" pitchFamily="34" charset="0"/>
              <a:buChar char="•"/>
            </a:pPr>
            <a:r>
              <a:rPr lang="en" sz="1800" dirty="0" smtClean="0"/>
              <a:t>Negative Keywords</a:t>
            </a:r>
          </a:p>
          <a:p>
            <a:pPr marL="400050" lvl="0" indent="-285750" rtl="0">
              <a:spcBef>
                <a:spcPts val="0"/>
              </a:spcBef>
              <a:buClr>
                <a:schemeClr val="dk1"/>
              </a:buClr>
              <a:buSzPct val="100000"/>
              <a:buFont typeface="Arial" panose="020B0604020202020204" pitchFamily="34" charset="0"/>
              <a:buChar char="•"/>
            </a:pPr>
            <a:r>
              <a:rPr lang="en" sz="1800" dirty="0" smtClean="0"/>
              <a:t>Mobile Devices</a:t>
            </a:r>
          </a:p>
          <a:p>
            <a:pPr marL="400050" lvl="0" indent="-285750" rtl="0">
              <a:spcBef>
                <a:spcPts val="0"/>
              </a:spcBef>
              <a:buClr>
                <a:schemeClr val="dk1"/>
              </a:buClr>
              <a:buSzPct val="100000"/>
              <a:buFont typeface="Arial" panose="020B0604020202020204" pitchFamily="34" charset="0"/>
              <a:buChar char="•"/>
            </a:pPr>
            <a:r>
              <a:rPr lang="en" sz="1800" dirty="0" smtClean="0"/>
              <a:t>Search and Display Networks</a:t>
            </a:r>
          </a:p>
          <a:p>
            <a:pPr marL="400050" lvl="0" indent="-285750" rtl="0">
              <a:spcBef>
                <a:spcPts val="0"/>
              </a:spcBef>
              <a:buClr>
                <a:schemeClr val="dk1"/>
              </a:buClr>
              <a:buSzPct val="100000"/>
              <a:buFont typeface="Arial" panose="020B0604020202020204" pitchFamily="34" charset="0"/>
              <a:buChar char="•"/>
            </a:pPr>
            <a:r>
              <a:rPr lang="en" sz="1800" dirty="0" smtClean="0"/>
              <a:t>Constant Monitoring (keywords, bidding, ad copy, …)</a:t>
            </a:r>
          </a:p>
          <a:p>
            <a:pPr marL="114300" lvl="0" rtl="0">
              <a:spcBef>
                <a:spcPts val="0"/>
              </a:spcBef>
              <a:buClr>
                <a:schemeClr val="dk1"/>
              </a:buClr>
              <a:buSzPct val="100000"/>
            </a:pPr>
            <a:endParaRPr lang="en" sz="1800" dirty="0" smtClean="0"/>
          </a:p>
          <a:p>
            <a:pPr marL="400050" lvl="0" indent="-285750" rtl="0">
              <a:spcBef>
                <a:spcPts val="0"/>
              </a:spcBef>
              <a:buClr>
                <a:schemeClr val="dk1"/>
              </a:buClr>
              <a:buSzPct val="100000"/>
              <a:buFont typeface="Arial" panose="020B0604020202020204" pitchFamily="34" charset="0"/>
              <a:buChar char="•"/>
            </a:pP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CASE STUDY</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1298734133"/>
      </p:ext>
    </p:extLst>
  </p:cSld>
  <p:clrMapOvr>
    <a:masterClrMapping/>
  </p:clrMapOvr>
  <p:transition spd="slow">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114300" lvl="0" rtl="0">
              <a:spcBef>
                <a:spcPts val="0"/>
              </a:spcBef>
              <a:buClr>
                <a:schemeClr val="dk1"/>
              </a:buClr>
              <a:buSzPct val="100000"/>
            </a:pPr>
            <a:r>
              <a:rPr lang="en" sz="2400" dirty="0" smtClean="0"/>
              <a:t>What did Cheryl do wrong?</a:t>
            </a:r>
          </a:p>
          <a:p>
            <a:pPr marL="114300" lvl="0" rtl="0">
              <a:spcBef>
                <a:spcPts val="0"/>
              </a:spcBef>
              <a:buClr>
                <a:schemeClr val="dk1"/>
              </a:buClr>
              <a:buSzPct val="100000"/>
            </a:pPr>
            <a:endParaRPr lang="en" sz="1800" dirty="0" smtClean="0"/>
          </a:p>
          <a:p>
            <a:pPr marL="400050" lvl="0" indent="-285750" rtl="0">
              <a:spcBef>
                <a:spcPts val="0"/>
              </a:spcBef>
              <a:buClr>
                <a:schemeClr val="dk1"/>
              </a:buClr>
              <a:buSzPct val="100000"/>
              <a:buFont typeface="Arial" panose="020B0604020202020204" pitchFamily="34" charset="0"/>
              <a:buChar char="•"/>
            </a:pPr>
            <a:r>
              <a:rPr lang="en" sz="1800" dirty="0" smtClean="0"/>
              <a:t>Negative Keywords</a:t>
            </a:r>
          </a:p>
          <a:p>
            <a:pPr marL="400050" lvl="0" indent="-285750" rtl="0">
              <a:spcBef>
                <a:spcPts val="0"/>
              </a:spcBef>
              <a:buClr>
                <a:schemeClr val="dk1"/>
              </a:buClr>
              <a:buSzPct val="100000"/>
              <a:buFont typeface="Arial" panose="020B0604020202020204" pitchFamily="34" charset="0"/>
              <a:buChar char="•"/>
            </a:pPr>
            <a:r>
              <a:rPr lang="en" sz="1800" dirty="0" smtClean="0"/>
              <a:t>Mobile Devices</a:t>
            </a:r>
          </a:p>
          <a:p>
            <a:pPr marL="400050" lvl="0" indent="-285750" rtl="0">
              <a:spcBef>
                <a:spcPts val="0"/>
              </a:spcBef>
              <a:buClr>
                <a:schemeClr val="dk1"/>
              </a:buClr>
              <a:buSzPct val="100000"/>
              <a:buFont typeface="Arial" panose="020B0604020202020204" pitchFamily="34" charset="0"/>
              <a:buChar char="•"/>
            </a:pPr>
            <a:r>
              <a:rPr lang="en" sz="1800" dirty="0" smtClean="0"/>
              <a:t>Search and Display Networks</a:t>
            </a:r>
          </a:p>
          <a:p>
            <a:pPr marL="400050" lvl="0" indent="-285750" rtl="0">
              <a:spcBef>
                <a:spcPts val="0"/>
              </a:spcBef>
              <a:buClr>
                <a:schemeClr val="dk1"/>
              </a:buClr>
              <a:buSzPct val="100000"/>
              <a:buFont typeface="Arial" panose="020B0604020202020204" pitchFamily="34" charset="0"/>
              <a:buChar char="•"/>
            </a:pPr>
            <a:r>
              <a:rPr lang="en" sz="1800" dirty="0" smtClean="0"/>
              <a:t>Constant Monitoring (keywords, bidding, ad copy, …)</a:t>
            </a:r>
          </a:p>
          <a:p>
            <a:pPr marL="400050" lvl="0" indent="-285750" rtl="0">
              <a:spcBef>
                <a:spcPts val="0"/>
              </a:spcBef>
              <a:buClr>
                <a:schemeClr val="dk1"/>
              </a:buClr>
              <a:buSzPct val="100000"/>
              <a:buFont typeface="Arial" panose="020B0604020202020204" pitchFamily="34" charset="0"/>
              <a:buChar char="•"/>
            </a:pPr>
            <a:r>
              <a:rPr lang="en" sz="1800" dirty="0" smtClean="0"/>
              <a:t>Conversion Optimization</a:t>
            </a:r>
          </a:p>
          <a:p>
            <a:pPr marL="114300" lvl="0" rtl="0">
              <a:spcBef>
                <a:spcPts val="0"/>
              </a:spcBef>
              <a:buClr>
                <a:schemeClr val="dk1"/>
              </a:buClr>
              <a:buSzPct val="100000"/>
            </a:pPr>
            <a:endParaRPr lang="en" sz="1800" dirty="0" smtClean="0"/>
          </a:p>
          <a:p>
            <a:pPr marL="400050" lvl="0" indent="-285750" rtl="0">
              <a:spcBef>
                <a:spcPts val="0"/>
              </a:spcBef>
              <a:buClr>
                <a:schemeClr val="dk1"/>
              </a:buClr>
              <a:buSzPct val="100000"/>
              <a:buFont typeface="Arial" panose="020B0604020202020204" pitchFamily="34" charset="0"/>
              <a:buChar char="•"/>
            </a:pP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CASE STUDY</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2862086723"/>
      </p:ext>
    </p:extLst>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114300" lvl="0" rtl="0">
              <a:spcBef>
                <a:spcPts val="0"/>
              </a:spcBef>
              <a:buClr>
                <a:schemeClr val="dk1"/>
              </a:buClr>
              <a:buSzPct val="100000"/>
            </a:pPr>
            <a:r>
              <a:rPr lang="en" sz="2400" dirty="0" smtClean="0"/>
              <a:t>What did Cheryl do wrong?</a:t>
            </a:r>
          </a:p>
          <a:p>
            <a:pPr marL="114300" lvl="0" rtl="0">
              <a:spcBef>
                <a:spcPts val="0"/>
              </a:spcBef>
              <a:buClr>
                <a:schemeClr val="dk1"/>
              </a:buClr>
              <a:buSzPct val="100000"/>
            </a:pPr>
            <a:endParaRPr lang="en" sz="1800" dirty="0" smtClean="0"/>
          </a:p>
          <a:p>
            <a:pPr marL="400050" lvl="0" indent="-285750" rtl="0">
              <a:spcBef>
                <a:spcPts val="0"/>
              </a:spcBef>
              <a:buClr>
                <a:schemeClr val="dk1"/>
              </a:buClr>
              <a:buSzPct val="100000"/>
              <a:buFont typeface="Arial" panose="020B0604020202020204" pitchFamily="34" charset="0"/>
              <a:buChar char="•"/>
            </a:pPr>
            <a:r>
              <a:rPr lang="en" sz="1800" dirty="0" smtClean="0"/>
              <a:t>Negative Keywords</a:t>
            </a:r>
          </a:p>
          <a:p>
            <a:pPr marL="400050" lvl="0" indent="-285750" rtl="0">
              <a:spcBef>
                <a:spcPts val="0"/>
              </a:spcBef>
              <a:buClr>
                <a:schemeClr val="dk1"/>
              </a:buClr>
              <a:buSzPct val="100000"/>
              <a:buFont typeface="Arial" panose="020B0604020202020204" pitchFamily="34" charset="0"/>
              <a:buChar char="•"/>
            </a:pPr>
            <a:r>
              <a:rPr lang="en" sz="1800" dirty="0" smtClean="0"/>
              <a:t>Mobile Devices</a:t>
            </a:r>
          </a:p>
          <a:p>
            <a:pPr marL="400050" lvl="0" indent="-285750" rtl="0">
              <a:spcBef>
                <a:spcPts val="0"/>
              </a:spcBef>
              <a:buClr>
                <a:schemeClr val="dk1"/>
              </a:buClr>
              <a:buSzPct val="100000"/>
              <a:buFont typeface="Arial" panose="020B0604020202020204" pitchFamily="34" charset="0"/>
              <a:buChar char="•"/>
            </a:pPr>
            <a:r>
              <a:rPr lang="en" sz="1800" dirty="0" smtClean="0"/>
              <a:t>Search and Display Networks</a:t>
            </a:r>
          </a:p>
          <a:p>
            <a:pPr marL="400050" lvl="0" indent="-285750" rtl="0">
              <a:spcBef>
                <a:spcPts val="0"/>
              </a:spcBef>
              <a:buClr>
                <a:schemeClr val="dk1"/>
              </a:buClr>
              <a:buSzPct val="100000"/>
              <a:buFont typeface="Arial" panose="020B0604020202020204" pitchFamily="34" charset="0"/>
              <a:buChar char="•"/>
            </a:pPr>
            <a:r>
              <a:rPr lang="en" sz="1800" dirty="0" smtClean="0"/>
              <a:t>Constant Monitoring (keywords, bidding, ad copy, …)</a:t>
            </a:r>
          </a:p>
          <a:p>
            <a:pPr marL="400050" lvl="0" indent="-285750" rtl="0">
              <a:spcBef>
                <a:spcPts val="0"/>
              </a:spcBef>
              <a:buClr>
                <a:schemeClr val="dk1"/>
              </a:buClr>
              <a:buSzPct val="100000"/>
              <a:buFont typeface="Arial" panose="020B0604020202020204" pitchFamily="34" charset="0"/>
              <a:buChar char="•"/>
            </a:pPr>
            <a:r>
              <a:rPr lang="en" sz="1800" dirty="0" smtClean="0"/>
              <a:t>Conversion Optimization</a:t>
            </a:r>
          </a:p>
          <a:p>
            <a:pPr marL="400050" lvl="0" indent="-285750" rtl="0">
              <a:spcBef>
                <a:spcPts val="0"/>
              </a:spcBef>
              <a:buClr>
                <a:schemeClr val="dk1"/>
              </a:buClr>
              <a:buSzPct val="100000"/>
              <a:buFont typeface="Arial" panose="020B0604020202020204" pitchFamily="34" charset="0"/>
              <a:buChar char="•"/>
            </a:pPr>
            <a:r>
              <a:rPr lang="en" sz="1800" dirty="0" smtClean="0"/>
              <a:t>Lead Tracking</a:t>
            </a:r>
          </a:p>
          <a:p>
            <a:pPr marL="400050" lvl="0" indent="-285750" rtl="0">
              <a:spcBef>
                <a:spcPts val="0"/>
              </a:spcBef>
              <a:buClr>
                <a:schemeClr val="dk1"/>
              </a:buClr>
              <a:buSzPct val="100000"/>
              <a:buFont typeface="Arial" panose="020B0604020202020204" pitchFamily="34" charset="0"/>
              <a:buChar char="•"/>
            </a:pP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CASE STUDY</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2860353920"/>
      </p:ext>
    </p:extLst>
  </p:cSld>
  <p:clrMapOvr>
    <a:masterClrMapping/>
  </p:clrMapOvr>
  <p:transition spd="slow">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114300" lvl="0" rtl="0">
              <a:spcBef>
                <a:spcPts val="0"/>
              </a:spcBef>
              <a:buClr>
                <a:schemeClr val="dk1"/>
              </a:buClr>
              <a:buSzPct val="100000"/>
            </a:pPr>
            <a:r>
              <a:rPr lang="en" sz="2400" dirty="0" smtClean="0"/>
              <a:t>What did Cheryl do wrong?</a:t>
            </a:r>
          </a:p>
          <a:p>
            <a:pPr marL="114300" lvl="0" rtl="0">
              <a:spcBef>
                <a:spcPts val="0"/>
              </a:spcBef>
              <a:buClr>
                <a:schemeClr val="dk1"/>
              </a:buClr>
              <a:buSzPct val="100000"/>
            </a:pPr>
            <a:endParaRPr lang="en" sz="1800" dirty="0" smtClean="0"/>
          </a:p>
          <a:p>
            <a:pPr marL="400050" lvl="0" indent="-285750" rtl="0">
              <a:spcBef>
                <a:spcPts val="0"/>
              </a:spcBef>
              <a:buClr>
                <a:schemeClr val="dk1"/>
              </a:buClr>
              <a:buSzPct val="100000"/>
              <a:buFont typeface="Arial" panose="020B0604020202020204" pitchFamily="34" charset="0"/>
              <a:buChar char="•"/>
            </a:pPr>
            <a:r>
              <a:rPr lang="en" sz="1800" dirty="0" smtClean="0"/>
              <a:t>Negative Keywords</a:t>
            </a:r>
          </a:p>
          <a:p>
            <a:pPr marL="400050" lvl="0" indent="-285750" rtl="0">
              <a:spcBef>
                <a:spcPts val="0"/>
              </a:spcBef>
              <a:buClr>
                <a:schemeClr val="dk1"/>
              </a:buClr>
              <a:buSzPct val="100000"/>
              <a:buFont typeface="Arial" panose="020B0604020202020204" pitchFamily="34" charset="0"/>
              <a:buChar char="•"/>
            </a:pPr>
            <a:r>
              <a:rPr lang="en" sz="1800" dirty="0" smtClean="0"/>
              <a:t>Mobile Devices</a:t>
            </a:r>
          </a:p>
          <a:p>
            <a:pPr marL="400050" lvl="0" indent="-285750" rtl="0">
              <a:spcBef>
                <a:spcPts val="0"/>
              </a:spcBef>
              <a:buClr>
                <a:schemeClr val="dk1"/>
              </a:buClr>
              <a:buSzPct val="100000"/>
              <a:buFont typeface="Arial" panose="020B0604020202020204" pitchFamily="34" charset="0"/>
              <a:buChar char="•"/>
            </a:pPr>
            <a:r>
              <a:rPr lang="en" sz="1800" dirty="0" smtClean="0"/>
              <a:t>Search and Display Networks</a:t>
            </a:r>
          </a:p>
          <a:p>
            <a:pPr marL="400050" lvl="0" indent="-285750" rtl="0">
              <a:spcBef>
                <a:spcPts val="0"/>
              </a:spcBef>
              <a:buClr>
                <a:schemeClr val="dk1"/>
              </a:buClr>
              <a:buSzPct val="100000"/>
              <a:buFont typeface="Arial" panose="020B0604020202020204" pitchFamily="34" charset="0"/>
              <a:buChar char="•"/>
            </a:pPr>
            <a:r>
              <a:rPr lang="en" sz="1800" dirty="0" smtClean="0"/>
              <a:t>Constant Monitoring (keywords, bidding, ad copy, …)</a:t>
            </a:r>
          </a:p>
          <a:p>
            <a:pPr marL="400050" lvl="0" indent="-285750" rtl="0">
              <a:spcBef>
                <a:spcPts val="0"/>
              </a:spcBef>
              <a:buClr>
                <a:schemeClr val="dk1"/>
              </a:buClr>
              <a:buSzPct val="100000"/>
              <a:buFont typeface="Arial" panose="020B0604020202020204" pitchFamily="34" charset="0"/>
              <a:buChar char="•"/>
            </a:pPr>
            <a:r>
              <a:rPr lang="en" sz="1800" dirty="0" smtClean="0"/>
              <a:t>Conversion Optimization</a:t>
            </a:r>
          </a:p>
          <a:p>
            <a:pPr marL="400050" lvl="0" indent="-285750" rtl="0">
              <a:spcBef>
                <a:spcPts val="0"/>
              </a:spcBef>
              <a:buClr>
                <a:schemeClr val="dk1"/>
              </a:buClr>
              <a:buSzPct val="100000"/>
              <a:buFont typeface="Arial" panose="020B0604020202020204" pitchFamily="34" charset="0"/>
              <a:buChar char="•"/>
            </a:pPr>
            <a:r>
              <a:rPr lang="en" sz="1800" dirty="0" smtClean="0"/>
              <a:t>Lead Tracking</a:t>
            </a:r>
          </a:p>
          <a:p>
            <a:pPr marL="400050" lvl="0" indent="-285750" rtl="0">
              <a:spcBef>
                <a:spcPts val="0"/>
              </a:spcBef>
              <a:buClr>
                <a:schemeClr val="dk1"/>
              </a:buClr>
              <a:buSzPct val="100000"/>
              <a:buFont typeface="Arial" panose="020B0604020202020204" pitchFamily="34" charset="0"/>
              <a:buChar char="•"/>
            </a:pPr>
            <a:endParaRPr lang="en" sz="1800" dirty="0"/>
          </a:p>
          <a:p>
            <a:pPr marL="400050" lvl="0" indent="-285750" rtl="0">
              <a:spcBef>
                <a:spcPts val="0"/>
              </a:spcBef>
              <a:buClr>
                <a:schemeClr val="dk1"/>
              </a:buClr>
              <a:buSzPct val="100000"/>
              <a:buFont typeface="Arial" panose="020B0604020202020204" pitchFamily="34" charset="0"/>
              <a:buChar char="•"/>
            </a:pPr>
            <a:r>
              <a:rPr lang="en" sz="1800" dirty="0" smtClean="0"/>
              <a:t>Total loss $1,800 over 1 month</a:t>
            </a:r>
          </a:p>
          <a:p>
            <a:pPr marL="400050" lvl="0" indent="-285750" rtl="0">
              <a:spcBef>
                <a:spcPts val="0"/>
              </a:spcBef>
              <a:buClr>
                <a:schemeClr val="dk1"/>
              </a:buClr>
              <a:buSzPct val="100000"/>
              <a:buFont typeface="Arial" panose="020B0604020202020204" pitchFamily="34" charset="0"/>
              <a:buChar char="•"/>
            </a:pPr>
            <a:endParaRPr lang="en" sz="1800" dirty="0" smtClean="0"/>
          </a:p>
          <a:p>
            <a:pPr marL="400050" lvl="0" indent="-285750" rtl="0">
              <a:spcBef>
                <a:spcPts val="0"/>
              </a:spcBef>
              <a:buClr>
                <a:schemeClr val="dk1"/>
              </a:buClr>
              <a:buSzPct val="100000"/>
              <a:buFont typeface="Arial" panose="020B0604020202020204" pitchFamily="34" charset="0"/>
              <a:buChar char="•"/>
            </a:pP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CASE STUDY</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3238788533"/>
      </p:ext>
    </p:extLst>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400050" lvl="0" indent="-285750" rtl="0">
              <a:spcBef>
                <a:spcPts val="0"/>
              </a:spcBef>
              <a:buClr>
                <a:schemeClr val="dk1"/>
              </a:buClr>
              <a:buSzPct val="100000"/>
              <a:buFont typeface="Arial" panose="020B0604020202020204" pitchFamily="34" charset="0"/>
              <a:buChar char="•"/>
            </a:pPr>
            <a:r>
              <a:rPr lang="en" sz="1800" dirty="0" smtClean="0"/>
              <a:t>Linked closely to keywords</a:t>
            </a:r>
          </a:p>
          <a:p>
            <a:pPr marL="400050" lvl="0" indent="-285750" rtl="0">
              <a:spcBef>
                <a:spcPts val="0"/>
              </a:spcBef>
              <a:buClr>
                <a:schemeClr val="dk1"/>
              </a:buClr>
              <a:buSzPct val="100000"/>
              <a:buFont typeface="Arial" panose="020B0604020202020204" pitchFamily="34" charset="0"/>
              <a:buChar char="•"/>
            </a:pP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GREAT ADS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2" name="Picture 1"/>
          <p:cNvPicPr>
            <a:picLocks noChangeAspect="1"/>
          </p:cNvPicPr>
          <p:nvPr/>
        </p:nvPicPr>
        <p:blipFill>
          <a:blip r:embed="rId4"/>
          <a:stretch>
            <a:fillRect/>
          </a:stretch>
        </p:blipFill>
        <p:spPr>
          <a:xfrm>
            <a:off x="873962" y="1681305"/>
            <a:ext cx="2638095" cy="990476"/>
          </a:xfrm>
          <a:prstGeom prst="rect">
            <a:avLst/>
          </a:prstGeom>
        </p:spPr>
      </p:pic>
    </p:spTree>
    <p:extLst>
      <p:ext uri="{BB962C8B-B14F-4D97-AF65-F5344CB8AC3E}">
        <p14:creationId xmlns:p14="http://schemas.microsoft.com/office/powerpoint/2010/main" val="3204520187"/>
      </p:ext>
    </p:extLst>
  </p:cSld>
  <p:clrMapOvr>
    <a:masterClrMapping/>
  </p:clrMapOvr>
  <p:transition spd="slow">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400050" lvl="0" indent="-285750" rtl="0">
              <a:spcBef>
                <a:spcPts val="0"/>
              </a:spcBef>
              <a:buClr>
                <a:schemeClr val="dk1"/>
              </a:buClr>
              <a:buSzPct val="100000"/>
              <a:buFont typeface="Arial" panose="020B0604020202020204" pitchFamily="34" charset="0"/>
              <a:buChar char="•"/>
            </a:pPr>
            <a:r>
              <a:rPr lang="en" sz="1800" dirty="0" smtClean="0"/>
              <a:t>Linked closely to keywords</a:t>
            </a:r>
          </a:p>
          <a:p>
            <a:pPr marL="400050" lvl="0" indent="-285750" rtl="0">
              <a:spcBef>
                <a:spcPts val="0"/>
              </a:spcBef>
              <a:buClr>
                <a:schemeClr val="dk1"/>
              </a:buClr>
              <a:buSzPct val="100000"/>
              <a:buFont typeface="Arial" panose="020B0604020202020204" pitchFamily="34" charset="0"/>
              <a:buChar char="•"/>
            </a:pPr>
            <a:r>
              <a:rPr lang="en" sz="1800" dirty="0" smtClean="0"/>
              <a:t>Contain a call to action</a:t>
            </a:r>
          </a:p>
          <a:p>
            <a:pPr marL="114300" lvl="0" rtl="0">
              <a:spcBef>
                <a:spcPts val="0"/>
              </a:spcBef>
              <a:buClr>
                <a:schemeClr val="dk1"/>
              </a:buClr>
              <a:buSzPct val="100000"/>
            </a:pP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GREAT ADS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2" name="Picture 1"/>
          <p:cNvPicPr>
            <a:picLocks noChangeAspect="1"/>
          </p:cNvPicPr>
          <p:nvPr/>
        </p:nvPicPr>
        <p:blipFill>
          <a:blip r:embed="rId4"/>
          <a:stretch>
            <a:fillRect/>
          </a:stretch>
        </p:blipFill>
        <p:spPr>
          <a:xfrm>
            <a:off x="858464" y="1890532"/>
            <a:ext cx="2638095" cy="990476"/>
          </a:xfrm>
          <a:prstGeom prst="rect">
            <a:avLst/>
          </a:prstGeom>
        </p:spPr>
      </p:pic>
    </p:spTree>
    <p:extLst>
      <p:ext uri="{BB962C8B-B14F-4D97-AF65-F5344CB8AC3E}">
        <p14:creationId xmlns:p14="http://schemas.microsoft.com/office/powerpoint/2010/main" val="3329547905"/>
      </p:ext>
    </p:extLst>
  </p:cSld>
  <p:clrMapOvr>
    <a:masterClrMapping/>
  </p:clrMapOvr>
  <p:transition spd="slow">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400050" lvl="0" indent="-285750" rtl="0">
              <a:spcBef>
                <a:spcPts val="0"/>
              </a:spcBef>
              <a:buClr>
                <a:schemeClr val="dk1"/>
              </a:buClr>
              <a:buSzPct val="100000"/>
              <a:buFont typeface="Arial" panose="020B0604020202020204" pitchFamily="34" charset="0"/>
              <a:buChar char="•"/>
            </a:pPr>
            <a:r>
              <a:rPr lang="en" sz="1800" dirty="0" smtClean="0"/>
              <a:t>Linked closely to keywords</a:t>
            </a:r>
          </a:p>
          <a:p>
            <a:pPr marL="400050" lvl="0" indent="-285750" rtl="0">
              <a:spcBef>
                <a:spcPts val="0"/>
              </a:spcBef>
              <a:buClr>
                <a:schemeClr val="dk1"/>
              </a:buClr>
              <a:buSzPct val="100000"/>
              <a:buFont typeface="Arial" panose="020B0604020202020204" pitchFamily="34" charset="0"/>
              <a:buChar char="•"/>
            </a:pPr>
            <a:r>
              <a:rPr lang="en" sz="1800" dirty="0" smtClean="0"/>
              <a:t>Contain a call to action</a:t>
            </a:r>
          </a:p>
          <a:p>
            <a:pPr marL="400050" lvl="0" indent="-285750" rtl="0">
              <a:spcBef>
                <a:spcPts val="0"/>
              </a:spcBef>
              <a:buClr>
                <a:schemeClr val="dk1"/>
              </a:buClr>
              <a:buSzPct val="100000"/>
              <a:buFont typeface="Arial" panose="020B0604020202020204" pitchFamily="34" charset="0"/>
              <a:buChar char="•"/>
            </a:pPr>
            <a:r>
              <a:rPr lang="en" sz="1800" dirty="0" smtClean="0"/>
              <a:t>Limit risk for buyer</a:t>
            </a:r>
          </a:p>
          <a:p>
            <a:pPr marL="114300" lvl="0" rtl="0">
              <a:spcBef>
                <a:spcPts val="0"/>
              </a:spcBef>
              <a:buClr>
                <a:schemeClr val="dk1"/>
              </a:buClr>
              <a:buSzPct val="100000"/>
            </a:pP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GREAT ADS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2" name="Picture 1"/>
          <p:cNvPicPr>
            <a:picLocks noChangeAspect="1"/>
          </p:cNvPicPr>
          <p:nvPr/>
        </p:nvPicPr>
        <p:blipFill>
          <a:blip r:embed="rId4"/>
          <a:stretch>
            <a:fillRect/>
          </a:stretch>
        </p:blipFill>
        <p:spPr>
          <a:xfrm>
            <a:off x="908155" y="2259379"/>
            <a:ext cx="2104762" cy="828571"/>
          </a:xfrm>
          <a:prstGeom prst="rect">
            <a:avLst/>
          </a:prstGeom>
        </p:spPr>
      </p:pic>
    </p:spTree>
    <p:extLst>
      <p:ext uri="{BB962C8B-B14F-4D97-AF65-F5344CB8AC3E}">
        <p14:creationId xmlns:p14="http://schemas.microsoft.com/office/powerpoint/2010/main" val="239170362"/>
      </p:ext>
    </p:extLst>
  </p:cSld>
  <p:clrMapOvr>
    <a:masterClrMapping/>
  </p:clrMapOvr>
  <p:transition spd="slow">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400050" lvl="0" indent="-285750" rtl="0">
              <a:spcBef>
                <a:spcPts val="0"/>
              </a:spcBef>
              <a:buClr>
                <a:schemeClr val="dk1"/>
              </a:buClr>
              <a:buSzPct val="100000"/>
              <a:buFont typeface="Arial" panose="020B0604020202020204" pitchFamily="34" charset="0"/>
              <a:buChar char="•"/>
            </a:pPr>
            <a:r>
              <a:rPr lang="en" sz="1800" dirty="0" smtClean="0"/>
              <a:t>Linked closely to keywords</a:t>
            </a:r>
          </a:p>
          <a:p>
            <a:pPr marL="400050" lvl="0" indent="-285750" rtl="0">
              <a:spcBef>
                <a:spcPts val="0"/>
              </a:spcBef>
              <a:buClr>
                <a:schemeClr val="dk1"/>
              </a:buClr>
              <a:buSzPct val="100000"/>
              <a:buFont typeface="Arial" panose="020B0604020202020204" pitchFamily="34" charset="0"/>
              <a:buChar char="•"/>
            </a:pPr>
            <a:r>
              <a:rPr lang="en" sz="1800" dirty="0" smtClean="0"/>
              <a:t>Contain a call to action</a:t>
            </a:r>
          </a:p>
          <a:p>
            <a:pPr marL="400050" lvl="0" indent="-285750" rtl="0">
              <a:spcBef>
                <a:spcPts val="0"/>
              </a:spcBef>
              <a:buClr>
                <a:schemeClr val="dk1"/>
              </a:buClr>
              <a:buSzPct val="100000"/>
              <a:buFont typeface="Arial" panose="020B0604020202020204" pitchFamily="34" charset="0"/>
              <a:buChar char="•"/>
            </a:pPr>
            <a:r>
              <a:rPr lang="en" sz="1800" dirty="0" smtClean="0"/>
              <a:t>Limit risk for buyer</a:t>
            </a:r>
          </a:p>
          <a:p>
            <a:pPr marL="400050" lvl="0" indent="-285750" rtl="0">
              <a:spcBef>
                <a:spcPts val="0"/>
              </a:spcBef>
              <a:buClr>
                <a:schemeClr val="dk1"/>
              </a:buClr>
              <a:buSzPct val="100000"/>
              <a:buFont typeface="Arial" panose="020B0604020202020204" pitchFamily="34" charset="0"/>
              <a:buChar char="•"/>
            </a:pPr>
            <a:r>
              <a:rPr lang="en" sz="1800" dirty="0" smtClean="0"/>
              <a:t>Use precise numbers</a:t>
            </a:r>
          </a:p>
          <a:p>
            <a:pPr marL="114300" lvl="0" rtl="0">
              <a:spcBef>
                <a:spcPts val="0"/>
              </a:spcBef>
              <a:buClr>
                <a:schemeClr val="dk1"/>
              </a:buClr>
              <a:buSzPct val="100000"/>
            </a:pP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GREAT ADS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2" name="Picture 1"/>
          <p:cNvPicPr>
            <a:picLocks noChangeAspect="1"/>
          </p:cNvPicPr>
          <p:nvPr/>
        </p:nvPicPr>
        <p:blipFill>
          <a:blip r:embed="rId4"/>
          <a:stretch>
            <a:fillRect/>
          </a:stretch>
        </p:blipFill>
        <p:spPr>
          <a:xfrm>
            <a:off x="882747" y="2471156"/>
            <a:ext cx="2419048" cy="1038095"/>
          </a:xfrm>
          <a:prstGeom prst="rect">
            <a:avLst/>
          </a:prstGeom>
        </p:spPr>
      </p:pic>
    </p:spTree>
    <p:extLst>
      <p:ext uri="{BB962C8B-B14F-4D97-AF65-F5344CB8AC3E}">
        <p14:creationId xmlns:p14="http://schemas.microsoft.com/office/powerpoint/2010/main" val="2528816241"/>
      </p:ext>
    </p:extLst>
  </p:cSld>
  <p:clrMapOvr>
    <a:masterClrMapping/>
  </p:clrMapOvr>
  <p:transition spd="slow">
    <p:cu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400050" lvl="0" indent="-285750" rtl="0">
              <a:spcBef>
                <a:spcPts val="0"/>
              </a:spcBef>
              <a:buClr>
                <a:schemeClr val="dk1"/>
              </a:buClr>
              <a:buSzPct val="100000"/>
              <a:buFont typeface="Arial" panose="020B0604020202020204" pitchFamily="34" charset="0"/>
              <a:buChar char="•"/>
            </a:pPr>
            <a:r>
              <a:rPr lang="en" sz="1800" dirty="0" smtClean="0"/>
              <a:t>Linked closely to keywords</a:t>
            </a:r>
          </a:p>
          <a:p>
            <a:pPr marL="400050" lvl="0" indent="-285750" rtl="0">
              <a:spcBef>
                <a:spcPts val="0"/>
              </a:spcBef>
              <a:buClr>
                <a:schemeClr val="dk1"/>
              </a:buClr>
              <a:buSzPct val="100000"/>
              <a:buFont typeface="Arial" panose="020B0604020202020204" pitchFamily="34" charset="0"/>
              <a:buChar char="•"/>
            </a:pPr>
            <a:r>
              <a:rPr lang="en" sz="1800" dirty="0" smtClean="0"/>
              <a:t>Contain a call to action</a:t>
            </a:r>
          </a:p>
          <a:p>
            <a:pPr marL="400050" lvl="0" indent="-285750" rtl="0">
              <a:spcBef>
                <a:spcPts val="0"/>
              </a:spcBef>
              <a:buClr>
                <a:schemeClr val="dk1"/>
              </a:buClr>
              <a:buSzPct val="100000"/>
              <a:buFont typeface="Arial" panose="020B0604020202020204" pitchFamily="34" charset="0"/>
              <a:buChar char="•"/>
            </a:pPr>
            <a:r>
              <a:rPr lang="en" sz="1800" dirty="0" smtClean="0"/>
              <a:t>Limit risk for buyer</a:t>
            </a:r>
          </a:p>
          <a:p>
            <a:pPr marL="400050" lvl="0" indent="-285750" rtl="0">
              <a:spcBef>
                <a:spcPts val="0"/>
              </a:spcBef>
              <a:buClr>
                <a:schemeClr val="dk1"/>
              </a:buClr>
              <a:buSzPct val="100000"/>
              <a:buFont typeface="Arial" panose="020B0604020202020204" pitchFamily="34" charset="0"/>
              <a:buChar char="•"/>
            </a:pPr>
            <a:r>
              <a:rPr lang="en" sz="1800" dirty="0" smtClean="0"/>
              <a:t>Use precise numbers</a:t>
            </a:r>
          </a:p>
          <a:p>
            <a:pPr marL="400050" lvl="0" indent="-285750" rtl="0">
              <a:spcBef>
                <a:spcPts val="0"/>
              </a:spcBef>
              <a:buClr>
                <a:schemeClr val="dk1"/>
              </a:buClr>
              <a:buSzPct val="100000"/>
              <a:buFont typeface="Arial" panose="020B0604020202020204" pitchFamily="34" charset="0"/>
              <a:buChar char="•"/>
            </a:pPr>
            <a:r>
              <a:rPr lang="en" sz="1800" dirty="0" smtClean="0"/>
              <a:t>Use funny characters</a:t>
            </a:r>
          </a:p>
          <a:p>
            <a:pPr marL="114300" lvl="0" rtl="0">
              <a:spcBef>
                <a:spcPts val="0"/>
              </a:spcBef>
              <a:buClr>
                <a:schemeClr val="dk1"/>
              </a:buClr>
              <a:buSzPct val="100000"/>
            </a:pP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GREAT ADS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2" name="Picture 1"/>
          <p:cNvPicPr>
            <a:picLocks noChangeAspect="1"/>
          </p:cNvPicPr>
          <p:nvPr/>
        </p:nvPicPr>
        <p:blipFill>
          <a:blip r:embed="rId4"/>
          <a:stretch>
            <a:fillRect/>
          </a:stretch>
        </p:blipFill>
        <p:spPr>
          <a:xfrm>
            <a:off x="834004" y="2667311"/>
            <a:ext cx="2609524" cy="1095238"/>
          </a:xfrm>
          <a:prstGeom prst="rect">
            <a:avLst/>
          </a:prstGeom>
        </p:spPr>
      </p:pic>
    </p:spTree>
    <p:extLst>
      <p:ext uri="{BB962C8B-B14F-4D97-AF65-F5344CB8AC3E}">
        <p14:creationId xmlns:p14="http://schemas.microsoft.com/office/powerpoint/2010/main" val="906289406"/>
      </p:ext>
    </p:extLst>
  </p:cSld>
  <p:clrMapOvr>
    <a:masterClrMapping/>
  </p:clrMapOvr>
  <p:transition spd="slow">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400050" lvl="0" indent="-285750" rtl="0">
              <a:spcBef>
                <a:spcPts val="0"/>
              </a:spcBef>
              <a:buClr>
                <a:schemeClr val="dk1"/>
              </a:buClr>
              <a:buSzPct val="100000"/>
              <a:buFont typeface="Arial" panose="020B0604020202020204" pitchFamily="34" charset="0"/>
              <a:buChar char="•"/>
            </a:pPr>
            <a:r>
              <a:rPr lang="en" sz="1800" dirty="0" smtClean="0"/>
              <a:t>Linked closely to keywords</a:t>
            </a:r>
          </a:p>
          <a:p>
            <a:pPr marL="400050" lvl="0" indent="-285750" rtl="0">
              <a:spcBef>
                <a:spcPts val="0"/>
              </a:spcBef>
              <a:buClr>
                <a:schemeClr val="dk1"/>
              </a:buClr>
              <a:buSzPct val="100000"/>
              <a:buFont typeface="Arial" panose="020B0604020202020204" pitchFamily="34" charset="0"/>
              <a:buChar char="•"/>
            </a:pPr>
            <a:r>
              <a:rPr lang="en" sz="1800" dirty="0" smtClean="0"/>
              <a:t>Contain a call to action</a:t>
            </a:r>
          </a:p>
          <a:p>
            <a:pPr marL="400050" lvl="0" indent="-285750" rtl="0">
              <a:spcBef>
                <a:spcPts val="0"/>
              </a:spcBef>
              <a:buClr>
                <a:schemeClr val="dk1"/>
              </a:buClr>
              <a:buSzPct val="100000"/>
              <a:buFont typeface="Arial" panose="020B0604020202020204" pitchFamily="34" charset="0"/>
              <a:buChar char="•"/>
            </a:pPr>
            <a:r>
              <a:rPr lang="en" sz="1800" dirty="0" smtClean="0"/>
              <a:t>Limit risk for buyer</a:t>
            </a:r>
          </a:p>
          <a:p>
            <a:pPr marL="400050" lvl="0" indent="-285750" rtl="0">
              <a:spcBef>
                <a:spcPts val="0"/>
              </a:spcBef>
              <a:buClr>
                <a:schemeClr val="dk1"/>
              </a:buClr>
              <a:buSzPct val="100000"/>
              <a:buFont typeface="Arial" panose="020B0604020202020204" pitchFamily="34" charset="0"/>
              <a:buChar char="•"/>
            </a:pPr>
            <a:r>
              <a:rPr lang="en" sz="1800" dirty="0" smtClean="0"/>
              <a:t>Use precise numbers</a:t>
            </a:r>
          </a:p>
          <a:p>
            <a:pPr marL="400050" lvl="0" indent="-285750" rtl="0">
              <a:spcBef>
                <a:spcPts val="0"/>
              </a:spcBef>
              <a:buClr>
                <a:schemeClr val="dk1"/>
              </a:buClr>
              <a:buSzPct val="100000"/>
              <a:buFont typeface="Arial" panose="020B0604020202020204" pitchFamily="34" charset="0"/>
              <a:buChar char="•"/>
            </a:pPr>
            <a:r>
              <a:rPr lang="en" sz="1800" dirty="0" smtClean="0"/>
              <a:t>Use funny characters</a:t>
            </a:r>
          </a:p>
          <a:p>
            <a:pPr marL="400050" lvl="0" indent="-285750" rtl="0">
              <a:spcBef>
                <a:spcPts val="0"/>
              </a:spcBef>
              <a:buClr>
                <a:schemeClr val="dk1"/>
              </a:buClr>
              <a:buSzPct val="100000"/>
              <a:buFont typeface="Arial" panose="020B0604020202020204" pitchFamily="34" charset="0"/>
              <a:buChar char="•"/>
            </a:pPr>
            <a:r>
              <a:rPr lang="en" sz="1800" dirty="0" smtClean="0"/>
              <a:t>Include the benefit</a:t>
            </a:r>
          </a:p>
          <a:p>
            <a:pPr marL="114300" lvl="0" rtl="0">
              <a:spcBef>
                <a:spcPts val="0"/>
              </a:spcBef>
              <a:buClr>
                <a:schemeClr val="dk1"/>
              </a:buClr>
              <a:buSzPct val="100000"/>
            </a:pP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GREAT ADS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2" name="Picture 1"/>
          <p:cNvPicPr>
            <a:picLocks noChangeAspect="1"/>
          </p:cNvPicPr>
          <p:nvPr/>
        </p:nvPicPr>
        <p:blipFill>
          <a:blip r:embed="rId4"/>
          <a:stretch>
            <a:fillRect/>
          </a:stretch>
        </p:blipFill>
        <p:spPr>
          <a:xfrm>
            <a:off x="840926" y="2982039"/>
            <a:ext cx="2285714" cy="1085714"/>
          </a:xfrm>
          <a:prstGeom prst="rect">
            <a:avLst/>
          </a:prstGeom>
        </p:spPr>
      </p:pic>
    </p:spTree>
    <p:extLst>
      <p:ext uri="{BB962C8B-B14F-4D97-AF65-F5344CB8AC3E}">
        <p14:creationId xmlns:p14="http://schemas.microsoft.com/office/powerpoint/2010/main" val="1146813169"/>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dirty="0" smtClean="0">
                <a:latin typeface="Montserrat"/>
                <a:ea typeface="Montserrat"/>
                <a:cs typeface="Montserrat"/>
                <a:sym typeface="Montserrat"/>
              </a:rPr>
              <a:t>WHY DIGITAL SOLUTIONS</a:t>
            </a:r>
            <a:endParaRPr lang="en" sz="3000" dirty="0">
              <a:latin typeface="Montserrat"/>
              <a:ea typeface="Montserrat"/>
              <a:cs typeface="Montserrat"/>
              <a:sym typeface="Montserrat"/>
            </a:endParaRPr>
          </a:p>
        </p:txBody>
      </p:sp>
      <p:sp>
        <p:nvSpPr>
          <p:cNvPr id="54" name="Shape 5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Font typeface="Arial"/>
              <a:buNone/>
            </a:pPr>
            <a:endParaRPr sz="1400" dirty="0"/>
          </a:p>
          <a:p>
            <a:pPr>
              <a:spcBef>
                <a:spcPts val="0"/>
              </a:spcBef>
              <a:buNone/>
            </a:pPr>
            <a:endParaRPr dirty="0"/>
          </a:p>
        </p:txBody>
      </p:sp>
      <p:pic>
        <p:nvPicPr>
          <p:cNvPr id="55" name="Shape 55"/>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2" name="Picture 1"/>
          <p:cNvPicPr>
            <a:picLocks noChangeAspect="1"/>
          </p:cNvPicPr>
          <p:nvPr/>
        </p:nvPicPr>
        <p:blipFill>
          <a:blip r:embed="rId4"/>
          <a:stretch>
            <a:fillRect/>
          </a:stretch>
        </p:blipFill>
        <p:spPr>
          <a:xfrm>
            <a:off x="2217353" y="1084858"/>
            <a:ext cx="4141443" cy="3956282"/>
          </a:xfrm>
          <a:prstGeom prst="rect">
            <a:avLst/>
          </a:prstGeom>
        </p:spPr>
      </p:pic>
    </p:spTree>
    <p:extLst>
      <p:ext uri="{BB962C8B-B14F-4D97-AF65-F5344CB8AC3E}">
        <p14:creationId xmlns:p14="http://schemas.microsoft.com/office/powerpoint/2010/main" val="2101677862"/>
      </p:ext>
    </p:extLst>
  </p:cSld>
  <p:clrMapOvr>
    <a:masterClrMapping/>
  </p:clrMapOvr>
  <p:transition spd="slow">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400050" lvl="0" indent="-285750" rtl="0">
              <a:spcBef>
                <a:spcPts val="0"/>
              </a:spcBef>
              <a:buClr>
                <a:schemeClr val="dk1"/>
              </a:buClr>
              <a:buSzPct val="100000"/>
              <a:buFont typeface="Arial" panose="020B0604020202020204" pitchFamily="34" charset="0"/>
              <a:buChar char="•"/>
            </a:pPr>
            <a:r>
              <a:rPr lang="en" sz="1800" dirty="0" smtClean="0"/>
              <a:t>Linked closely to keywords</a:t>
            </a:r>
          </a:p>
          <a:p>
            <a:pPr marL="400050" lvl="0" indent="-285750" rtl="0">
              <a:spcBef>
                <a:spcPts val="0"/>
              </a:spcBef>
              <a:buClr>
                <a:schemeClr val="dk1"/>
              </a:buClr>
              <a:buSzPct val="100000"/>
              <a:buFont typeface="Arial" panose="020B0604020202020204" pitchFamily="34" charset="0"/>
              <a:buChar char="•"/>
            </a:pPr>
            <a:r>
              <a:rPr lang="en" sz="1800" dirty="0" smtClean="0"/>
              <a:t>Contain a call to action</a:t>
            </a:r>
          </a:p>
          <a:p>
            <a:pPr marL="400050" lvl="0" indent="-285750" rtl="0">
              <a:spcBef>
                <a:spcPts val="0"/>
              </a:spcBef>
              <a:buClr>
                <a:schemeClr val="dk1"/>
              </a:buClr>
              <a:buSzPct val="100000"/>
              <a:buFont typeface="Arial" panose="020B0604020202020204" pitchFamily="34" charset="0"/>
              <a:buChar char="•"/>
            </a:pPr>
            <a:r>
              <a:rPr lang="en" sz="1800" dirty="0" smtClean="0"/>
              <a:t>Limit risk for buyer</a:t>
            </a:r>
          </a:p>
          <a:p>
            <a:pPr marL="400050" lvl="0" indent="-285750" rtl="0">
              <a:spcBef>
                <a:spcPts val="0"/>
              </a:spcBef>
              <a:buClr>
                <a:schemeClr val="dk1"/>
              </a:buClr>
              <a:buSzPct val="100000"/>
              <a:buFont typeface="Arial" panose="020B0604020202020204" pitchFamily="34" charset="0"/>
              <a:buChar char="•"/>
            </a:pPr>
            <a:r>
              <a:rPr lang="en" sz="1800" dirty="0" smtClean="0"/>
              <a:t>Use precise numbers</a:t>
            </a:r>
          </a:p>
          <a:p>
            <a:pPr marL="400050" lvl="0" indent="-285750" rtl="0">
              <a:spcBef>
                <a:spcPts val="0"/>
              </a:spcBef>
              <a:buClr>
                <a:schemeClr val="dk1"/>
              </a:buClr>
              <a:buSzPct val="100000"/>
              <a:buFont typeface="Arial" panose="020B0604020202020204" pitchFamily="34" charset="0"/>
              <a:buChar char="•"/>
            </a:pPr>
            <a:r>
              <a:rPr lang="en" sz="1800" dirty="0" smtClean="0"/>
              <a:t>Use funny characters</a:t>
            </a:r>
          </a:p>
          <a:p>
            <a:pPr marL="400050" lvl="0" indent="-285750" rtl="0">
              <a:spcBef>
                <a:spcPts val="0"/>
              </a:spcBef>
              <a:buClr>
                <a:schemeClr val="dk1"/>
              </a:buClr>
              <a:buSzPct val="100000"/>
              <a:buFont typeface="Arial" panose="020B0604020202020204" pitchFamily="34" charset="0"/>
              <a:buChar char="•"/>
            </a:pPr>
            <a:r>
              <a:rPr lang="en" sz="1800" dirty="0" smtClean="0"/>
              <a:t>Include the benefit</a:t>
            </a:r>
          </a:p>
          <a:p>
            <a:pPr marL="400050" lvl="0" indent="-285750" rtl="0">
              <a:spcBef>
                <a:spcPts val="0"/>
              </a:spcBef>
              <a:buClr>
                <a:schemeClr val="dk1"/>
              </a:buClr>
              <a:buSzPct val="100000"/>
              <a:buFont typeface="Arial" panose="020B0604020202020204" pitchFamily="34" charset="0"/>
              <a:buChar char="•"/>
            </a:pPr>
            <a:r>
              <a:rPr lang="en" sz="1800" dirty="0" smtClean="0"/>
              <a:t>Contain Name, Address and Phone when local</a:t>
            </a:r>
          </a:p>
          <a:p>
            <a:pPr marL="400050" lvl="0" indent="-285750" rtl="0">
              <a:spcBef>
                <a:spcPts val="0"/>
              </a:spcBef>
              <a:buClr>
                <a:schemeClr val="dk1"/>
              </a:buClr>
              <a:buSzPct val="100000"/>
              <a:buFont typeface="Arial" panose="020B0604020202020204" pitchFamily="34" charset="0"/>
              <a:buChar char="•"/>
            </a:pP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GREAT ADS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2" name="Picture 1"/>
          <p:cNvPicPr>
            <a:picLocks noChangeAspect="1"/>
          </p:cNvPicPr>
          <p:nvPr/>
        </p:nvPicPr>
        <p:blipFill>
          <a:blip r:embed="rId4"/>
          <a:stretch>
            <a:fillRect/>
          </a:stretch>
        </p:blipFill>
        <p:spPr>
          <a:xfrm>
            <a:off x="904959" y="3280950"/>
            <a:ext cx="2638095" cy="1133333"/>
          </a:xfrm>
          <a:prstGeom prst="rect">
            <a:avLst/>
          </a:prstGeom>
        </p:spPr>
      </p:pic>
    </p:spTree>
    <p:extLst>
      <p:ext uri="{BB962C8B-B14F-4D97-AF65-F5344CB8AC3E}">
        <p14:creationId xmlns:p14="http://schemas.microsoft.com/office/powerpoint/2010/main" val="456796016"/>
      </p:ext>
    </p:extLst>
  </p:cSld>
  <p:clrMapOvr>
    <a:masterClrMapping/>
  </p:clrMapOvr>
  <p:transition spd="slow">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400050" lvl="0" indent="-285750" rtl="0">
              <a:spcBef>
                <a:spcPts val="0"/>
              </a:spcBef>
              <a:buClr>
                <a:schemeClr val="dk1"/>
              </a:buClr>
              <a:buSzPct val="100000"/>
              <a:buFont typeface="Arial" panose="020B0604020202020204" pitchFamily="34" charset="0"/>
              <a:buChar char="•"/>
            </a:pPr>
            <a:r>
              <a:rPr lang="en" sz="1800" dirty="0" smtClean="0"/>
              <a:t>Negative Keywords</a:t>
            </a:r>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TIPS TO SAVE BUDGET</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1780955736"/>
      </p:ext>
    </p:extLst>
  </p:cSld>
  <p:clrMapOvr>
    <a:masterClrMapping/>
  </p:clrMapOvr>
  <p:transition spd="slow">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400050" lvl="0" indent="-285750" rtl="0">
              <a:spcBef>
                <a:spcPts val="0"/>
              </a:spcBef>
              <a:buClr>
                <a:schemeClr val="dk1"/>
              </a:buClr>
              <a:buSzPct val="100000"/>
              <a:buFont typeface="Arial" panose="020B0604020202020204" pitchFamily="34" charset="0"/>
              <a:buChar char="•"/>
            </a:pPr>
            <a:r>
              <a:rPr lang="en" sz="1800" dirty="0" smtClean="0"/>
              <a:t>Negative Keywords</a:t>
            </a:r>
          </a:p>
          <a:p>
            <a:pPr marL="400050" lvl="0" indent="-285750" rtl="0">
              <a:spcBef>
                <a:spcPts val="0"/>
              </a:spcBef>
              <a:buClr>
                <a:schemeClr val="dk1"/>
              </a:buClr>
              <a:buSzPct val="100000"/>
              <a:buFont typeface="Arial" panose="020B0604020202020204" pitchFamily="34" charset="0"/>
              <a:buChar char="•"/>
            </a:pPr>
            <a:r>
              <a:rPr lang="en" sz="1800" dirty="0" smtClean="0"/>
              <a:t>Scheduling Ads</a:t>
            </a:r>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TIPS TO SAVE BUDGET</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3009560554"/>
      </p:ext>
    </p:extLst>
  </p:cSld>
  <p:clrMapOvr>
    <a:masterClrMapping/>
  </p:clrMapOvr>
  <p:transition spd="slow">
    <p:cu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400050" lvl="0" indent="-285750" rtl="0">
              <a:spcBef>
                <a:spcPts val="0"/>
              </a:spcBef>
              <a:buClr>
                <a:schemeClr val="dk1"/>
              </a:buClr>
              <a:buSzPct val="100000"/>
              <a:buFont typeface="Arial" panose="020B0604020202020204" pitchFamily="34" charset="0"/>
              <a:buChar char="•"/>
            </a:pPr>
            <a:r>
              <a:rPr lang="en" sz="1800" dirty="0" smtClean="0"/>
              <a:t>Negative Keywords</a:t>
            </a:r>
          </a:p>
          <a:p>
            <a:pPr marL="400050" lvl="0" indent="-285750" rtl="0">
              <a:spcBef>
                <a:spcPts val="0"/>
              </a:spcBef>
              <a:buClr>
                <a:schemeClr val="dk1"/>
              </a:buClr>
              <a:buSzPct val="100000"/>
              <a:buFont typeface="Arial" panose="020B0604020202020204" pitchFamily="34" charset="0"/>
              <a:buChar char="•"/>
            </a:pPr>
            <a:r>
              <a:rPr lang="en" sz="1800" dirty="0" smtClean="0"/>
              <a:t>Scheduling Ads</a:t>
            </a:r>
          </a:p>
          <a:p>
            <a:pPr marL="400050" lvl="0" indent="-285750" rtl="0">
              <a:spcBef>
                <a:spcPts val="0"/>
              </a:spcBef>
              <a:buClr>
                <a:schemeClr val="dk1"/>
              </a:buClr>
              <a:buSzPct val="100000"/>
              <a:buFont typeface="Arial" panose="020B0604020202020204" pitchFamily="34" charset="0"/>
              <a:buChar char="•"/>
            </a:pPr>
            <a:r>
              <a:rPr lang="en" sz="1800" dirty="0" smtClean="0"/>
              <a:t>Split Tests</a:t>
            </a:r>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TIPS TO SAVE BUDGET</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50018011"/>
      </p:ext>
    </p:extLst>
  </p:cSld>
  <p:clrMapOvr>
    <a:masterClrMapping/>
  </p:clrMapOvr>
  <p:transition spd="slow">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400050" lvl="0" indent="-285750" rtl="0">
              <a:spcBef>
                <a:spcPts val="0"/>
              </a:spcBef>
              <a:buClr>
                <a:schemeClr val="dk1"/>
              </a:buClr>
              <a:buSzPct val="100000"/>
              <a:buFont typeface="Arial" panose="020B0604020202020204" pitchFamily="34" charset="0"/>
              <a:buChar char="•"/>
            </a:pPr>
            <a:r>
              <a:rPr lang="en" sz="1800" dirty="0" smtClean="0"/>
              <a:t>Negative Keywords</a:t>
            </a:r>
          </a:p>
          <a:p>
            <a:pPr marL="400050" lvl="0" indent="-285750" rtl="0">
              <a:spcBef>
                <a:spcPts val="0"/>
              </a:spcBef>
              <a:buClr>
                <a:schemeClr val="dk1"/>
              </a:buClr>
              <a:buSzPct val="100000"/>
              <a:buFont typeface="Arial" panose="020B0604020202020204" pitchFamily="34" charset="0"/>
              <a:buChar char="•"/>
            </a:pPr>
            <a:r>
              <a:rPr lang="en" sz="1800" dirty="0" smtClean="0"/>
              <a:t>Scheduling Ads</a:t>
            </a:r>
          </a:p>
          <a:p>
            <a:pPr marL="400050" lvl="0" indent="-285750" rtl="0">
              <a:spcBef>
                <a:spcPts val="0"/>
              </a:spcBef>
              <a:buClr>
                <a:schemeClr val="dk1"/>
              </a:buClr>
              <a:buSzPct val="100000"/>
              <a:buFont typeface="Arial" panose="020B0604020202020204" pitchFamily="34" charset="0"/>
              <a:buChar char="•"/>
            </a:pPr>
            <a:r>
              <a:rPr lang="en" sz="1800" dirty="0" smtClean="0"/>
              <a:t>Split Tests</a:t>
            </a:r>
          </a:p>
          <a:p>
            <a:pPr marL="400050" lvl="0" indent="-285750" rtl="0">
              <a:spcBef>
                <a:spcPts val="0"/>
              </a:spcBef>
              <a:buClr>
                <a:schemeClr val="dk1"/>
              </a:buClr>
              <a:buSzPct val="100000"/>
              <a:buFont typeface="Arial" panose="020B0604020202020204" pitchFamily="34" charset="0"/>
              <a:buChar char="•"/>
            </a:pPr>
            <a:r>
              <a:rPr lang="en" sz="1800" dirty="0" smtClean="0"/>
              <a:t>Match Types</a:t>
            </a:r>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TIPS TO SAVE BUDGET</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1637805203"/>
      </p:ext>
    </p:extLst>
  </p:cSld>
  <p:clrMapOvr>
    <a:masterClrMapping/>
  </p:clrMapOvr>
  <p:transition spd="slow">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400050" lvl="0" indent="-285750" rtl="0">
              <a:spcBef>
                <a:spcPts val="0"/>
              </a:spcBef>
              <a:buClr>
                <a:schemeClr val="dk1"/>
              </a:buClr>
              <a:buSzPct val="100000"/>
              <a:buFont typeface="Arial" panose="020B0604020202020204" pitchFamily="34" charset="0"/>
              <a:buChar char="•"/>
            </a:pPr>
            <a:r>
              <a:rPr lang="en" sz="1800" dirty="0" smtClean="0"/>
              <a:t>Negative Keywords</a:t>
            </a:r>
          </a:p>
          <a:p>
            <a:pPr marL="400050" lvl="0" indent="-285750" rtl="0">
              <a:spcBef>
                <a:spcPts val="0"/>
              </a:spcBef>
              <a:buClr>
                <a:schemeClr val="dk1"/>
              </a:buClr>
              <a:buSzPct val="100000"/>
              <a:buFont typeface="Arial" panose="020B0604020202020204" pitchFamily="34" charset="0"/>
              <a:buChar char="•"/>
            </a:pPr>
            <a:r>
              <a:rPr lang="en" sz="1800" dirty="0" smtClean="0"/>
              <a:t>Scheduling Ads</a:t>
            </a:r>
          </a:p>
          <a:p>
            <a:pPr marL="400050" lvl="0" indent="-285750" rtl="0">
              <a:spcBef>
                <a:spcPts val="0"/>
              </a:spcBef>
              <a:buClr>
                <a:schemeClr val="dk1"/>
              </a:buClr>
              <a:buSzPct val="100000"/>
              <a:buFont typeface="Arial" panose="020B0604020202020204" pitchFamily="34" charset="0"/>
              <a:buChar char="•"/>
            </a:pPr>
            <a:r>
              <a:rPr lang="en" sz="1800" dirty="0" smtClean="0"/>
              <a:t>Split Tests</a:t>
            </a:r>
          </a:p>
          <a:p>
            <a:pPr marL="400050" lvl="0" indent="-285750" rtl="0">
              <a:spcBef>
                <a:spcPts val="0"/>
              </a:spcBef>
              <a:buClr>
                <a:schemeClr val="dk1"/>
              </a:buClr>
              <a:buSzPct val="100000"/>
              <a:buFont typeface="Arial" panose="020B0604020202020204" pitchFamily="34" charset="0"/>
              <a:buChar char="•"/>
            </a:pPr>
            <a:r>
              <a:rPr lang="en" sz="1800" dirty="0" smtClean="0"/>
              <a:t>Match Types</a:t>
            </a:r>
          </a:p>
          <a:p>
            <a:pPr marL="400050" lvl="0" indent="-285750" rtl="0">
              <a:spcBef>
                <a:spcPts val="0"/>
              </a:spcBef>
              <a:buClr>
                <a:schemeClr val="dk1"/>
              </a:buClr>
              <a:buSzPct val="100000"/>
              <a:buFont typeface="Arial" panose="020B0604020202020204" pitchFamily="34" charset="0"/>
              <a:buChar char="•"/>
            </a:pPr>
            <a:r>
              <a:rPr lang="en" sz="1800" dirty="0" smtClean="0"/>
              <a:t>Quality Score</a:t>
            </a:r>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TIPS TO SAVE BUDGET</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3870142828"/>
      </p:ext>
    </p:extLst>
  </p:cSld>
  <p:clrMapOvr>
    <a:masterClrMapping/>
  </p:clrMapOvr>
  <p:transition spd="slow">
    <p:cu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400050" lvl="0" indent="-285750" rtl="0">
              <a:spcBef>
                <a:spcPts val="0"/>
              </a:spcBef>
              <a:buClr>
                <a:schemeClr val="dk1"/>
              </a:buClr>
              <a:buSzPct val="100000"/>
              <a:buFont typeface="Arial" panose="020B0604020202020204" pitchFamily="34" charset="0"/>
              <a:buChar char="•"/>
            </a:pPr>
            <a:r>
              <a:rPr lang="en" sz="1800" dirty="0" smtClean="0"/>
              <a:t>Negative Keywords</a:t>
            </a:r>
          </a:p>
          <a:p>
            <a:pPr marL="400050" lvl="0" indent="-285750" rtl="0">
              <a:spcBef>
                <a:spcPts val="0"/>
              </a:spcBef>
              <a:buClr>
                <a:schemeClr val="dk1"/>
              </a:buClr>
              <a:buSzPct val="100000"/>
              <a:buFont typeface="Arial" panose="020B0604020202020204" pitchFamily="34" charset="0"/>
              <a:buChar char="•"/>
            </a:pPr>
            <a:r>
              <a:rPr lang="en" sz="1800" dirty="0" smtClean="0"/>
              <a:t>Scheduling Ads</a:t>
            </a:r>
          </a:p>
          <a:p>
            <a:pPr marL="400050" lvl="0" indent="-285750" rtl="0">
              <a:spcBef>
                <a:spcPts val="0"/>
              </a:spcBef>
              <a:buClr>
                <a:schemeClr val="dk1"/>
              </a:buClr>
              <a:buSzPct val="100000"/>
              <a:buFont typeface="Arial" panose="020B0604020202020204" pitchFamily="34" charset="0"/>
              <a:buChar char="•"/>
            </a:pPr>
            <a:r>
              <a:rPr lang="en" sz="1800" dirty="0" smtClean="0"/>
              <a:t>Split Tests</a:t>
            </a:r>
          </a:p>
          <a:p>
            <a:pPr marL="400050" lvl="0" indent="-285750" rtl="0">
              <a:spcBef>
                <a:spcPts val="0"/>
              </a:spcBef>
              <a:buClr>
                <a:schemeClr val="dk1"/>
              </a:buClr>
              <a:buSzPct val="100000"/>
              <a:buFont typeface="Arial" panose="020B0604020202020204" pitchFamily="34" charset="0"/>
              <a:buChar char="•"/>
            </a:pPr>
            <a:r>
              <a:rPr lang="en" sz="1800" dirty="0" smtClean="0"/>
              <a:t>Match Types</a:t>
            </a:r>
          </a:p>
          <a:p>
            <a:pPr marL="400050" lvl="0" indent="-285750" rtl="0">
              <a:spcBef>
                <a:spcPts val="0"/>
              </a:spcBef>
              <a:buClr>
                <a:schemeClr val="dk1"/>
              </a:buClr>
              <a:buSzPct val="100000"/>
              <a:buFont typeface="Arial" panose="020B0604020202020204" pitchFamily="34" charset="0"/>
              <a:buChar char="•"/>
            </a:pPr>
            <a:r>
              <a:rPr lang="en" sz="1800" dirty="0" smtClean="0"/>
              <a:t>Quality Score</a:t>
            </a:r>
          </a:p>
          <a:p>
            <a:pPr marL="400050" lvl="0" indent="-285750" rtl="0">
              <a:spcBef>
                <a:spcPts val="0"/>
              </a:spcBef>
              <a:buClr>
                <a:schemeClr val="dk1"/>
              </a:buClr>
              <a:buSzPct val="100000"/>
              <a:buFont typeface="Arial" panose="020B0604020202020204" pitchFamily="34" charset="0"/>
              <a:buChar char="•"/>
            </a:pPr>
            <a:r>
              <a:rPr lang="en" sz="1800" dirty="0" smtClean="0"/>
              <a:t>Networks</a:t>
            </a:r>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TIPS TO SAVE BUDGET</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1288821663"/>
      </p:ext>
    </p:extLst>
  </p:cSld>
  <p:clrMapOvr>
    <a:masterClrMapping/>
  </p:clrMapOvr>
  <p:transition spd="slow">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400050" lvl="0" indent="-285750" rtl="0">
              <a:spcBef>
                <a:spcPts val="0"/>
              </a:spcBef>
              <a:buClr>
                <a:schemeClr val="dk1"/>
              </a:buClr>
              <a:buSzPct val="100000"/>
              <a:buFont typeface="Arial" panose="020B0604020202020204" pitchFamily="34" charset="0"/>
              <a:buChar char="•"/>
            </a:pPr>
            <a:r>
              <a:rPr lang="en" sz="1800" dirty="0" smtClean="0"/>
              <a:t>Negative Keywords</a:t>
            </a:r>
          </a:p>
          <a:p>
            <a:pPr marL="400050" lvl="0" indent="-285750" rtl="0">
              <a:spcBef>
                <a:spcPts val="0"/>
              </a:spcBef>
              <a:buClr>
                <a:schemeClr val="dk1"/>
              </a:buClr>
              <a:buSzPct val="100000"/>
              <a:buFont typeface="Arial" panose="020B0604020202020204" pitchFamily="34" charset="0"/>
              <a:buChar char="•"/>
            </a:pPr>
            <a:r>
              <a:rPr lang="en" sz="1800" dirty="0" smtClean="0"/>
              <a:t>Scheduling Ads</a:t>
            </a:r>
          </a:p>
          <a:p>
            <a:pPr marL="400050" lvl="0" indent="-285750" rtl="0">
              <a:spcBef>
                <a:spcPts val="0"/>
              </a:spcBef>
              <a:buClr>
                <a:schemeClr val="dk1"/>
              </a:buClr>
              <a:buSzPct val="100000"/>
              <a:buFont typeface="Arial" panose="020B0604020202020204" pitchFamily="34" charset="0"/>
              <a:buChar char="•"/>
            </a:pPr>
            <a:r>
              <a:rPr lang="en" sz="1800" dirty="0" smtClean="0"/>
              <a:t>Split Tests</a:t>
            </a:r>
          </a:p>
          <a:p>
            <a:pPr marL="400050" lvl="0" indent="-285750" rtl="0">
              <a:spcBef>
                <a:spcPts val="0"/>
              </a:spcBef>
              <a:buClr>
                <a:schemeClr val="dk1"/>
              </a:buClr>
              <a:buSzPct val="100000"/>
              <a:buFont typeface="Arial" panose="020B0604020202020204" pitchFamily="34" charset="0"/>
              <a:buChar char="•"/>
            </a:pPr>
            <a:r>
              <a:rPr lang="en" sz="1800" dirty="0" smtClean="0"/>
              <a:t>Match Types</a:t>
            </a:r>
          </a:p>
          <a:p>
            <a:pPr marL="400050" lvl="0" indent="-285750" rtl="0">
              <a:spcBef>
                <a:spcPts val="0"/>
              </a:spcBef>
              <a:buClr>
                <a:schemeClr val="dk1"/>
              </a:buClr>
              <a:buSzPct val="100000"/>
              <a:buFont typeface="Arial" panose="020B0604020202020204" pitchFamily="34" charset="0"/>
              <a:buChar char="•"/>
            </a:pPr>
            <a:r>
              <a:rPr lang="en" sz="1800" dirty="0" smtClean="0"/>
              <a:t>Quality Score</a:t>
            </a:r>
          </a:p>
          <a:p>
            <a:pPr marL="400050" lvl="0" indent="-285750" rtl="0">
              <a:spcBef>
                <a:spcPts val="0"/>
              </a:spcBef>
              <a:buClr>
                <a:schemeClr val="dk1"/>
              </a:buClr>
              <a:buSzPct val="100000"/>
              <a:buFont typeface="Arial" panose="020B0604020202020204" pitchFamily="34" charset="0"/>
              <a:buChar char="•"/>
            </a:pPr>
            <a:r>
              <a:rPr lang="en" sz="1800" dirty="0" smtClean="0"/>
              <a:t>Networks</a:t>
            </a:r>
          </a:p>
          <a:p>
            <a:pPr marL="400050" lvl="0" indent="-285750" rtl="0">
              <a:spcBef>
                <a:spcPts val="0"/>
              </a:spcBef>
              <a:buClr>
                <a:schemeClr val="dk1"/>
              </a:buClr>
              <a:buSzPct val="100000"/>
              <a:buFont typeface="Arial" panose="020B0604020202020204" pitchFamily="34" charset="0"/>
              <a:buChar char="•"/>
            </a:pPr>
            <a:r>
              <a:rPr lang="en" sz="1800" dirty="0" smtClean="0"/>
              <a:t>Mobile Search</a:t>
            </a:r>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TIPS TO SAVE BUDGET</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2693503016"/>
      </p:ext>
    </p:extLst>
  </p:cSld>
  <p:clrMapOvr>
    <a:masterClrMapping/>
  </p:clrMapOvr>
  <p:transition spd="slow">
    <p:cu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400050" lvl="0" indent="-285750" rtl="0">
              <a:spcBef>
                <a:spcPts val="0"/>
              </a:spcBef>
              <a:buClr>
                <a:schemeClr val="dk1"/>
              </a:buClr>
              <a:buSzPct val="100000"/>
              <a:buFont typeface="Arial" panose="020B0604020202020204" pitchFamily="34" charset="0"/>
              <a:buChar char="•"/>
            </a:pPr>
            <a:r>
              <a:rPr lang="en" sz="1800" dirty="0" smtClean="0"/>
              <a:t>Negative Keywords</a:t>
            </a:r>
          </a:p>
          <a:p>
            <a:pPr marL="400050" lvl="0" indent="-285750" rtl="0">
              <a:spcBef>
                <a:spcPts val="0"/>
              </a:spcBef>
              <a:buClr>
                <a:schemeClr val="dk1"/>
              </a:buClr>
              <a:buSzPct val="100000"/>
              <a:buFont typeface="Arial" panose="020B0604020202020204" pitchFamily="34" charset="0"/>
              <a:buChar char="•"/>
            </a:pPr>
            <a:r>
              <a:rPr lang="en" sz="1800" dirty="0" smtClean="0"/>
              <a:t>Scheduling Ads</a:t>
            </a:r>
          </a:p>
          <a:p>
            <a:pPr marL="400050" lvl="0" indent="-285750" rtl="0">
              <a:spcBef>
                <a:spcPts val="0"/>
              </a:spcBef>
              <a:buClr>
                <a:schemeClr val="dk1"/>
              </a:buClr>
              <a:buSzPct val="100000"/>
              <a:buFont typeface="Arial" panose="020B0604020202020204" pitchFamily="34" charset="0"/>
              <a:buChar char="•"/>
            </a:pPr>
            <a:r>
              <a:rPr lang="en" sz="1800" dirty="0" smtClean="0"/>
              <a:t>Split Tests</a:t>
            </a:r>
          </a:p>
          <a:p>
            <a:pPr marL="400050" lvl="0" indent="-285750" rtl="0">
              <a:spcBef>
                <a:spcPts val="0"/>
              </a:spcBef>
              <a:buClr>
                <a:schemeClr val="dk1"/>
              </a:buClr>
              <a:buSzPct val="100000"/>
              <a:buFont typeface="Arial" panose="020B0604020202020204" pitchFamily="34" charset="0"/>
              <a:buChar char="•"/>
            </a:pPr>
            <a:r>
              <a:rPr lang="en" sz="1800" dirty="0" smtClean="0"/>
              <a:t>Match Types</a:t>
            </a:r>
          </a:p>
          <a:p>
            <a:pPr marL="400050" lvl="0" indent="-285750" rtl="0">
              <a:spcBef>
                <a:spcPts val="0"/>
              </a:spcBef>
              <a:buClr>
                <a:schemeClr val="dk1"/>
              </a:buClr>
              <a:buSzPct val="100000"/>
              <a:buFont typeface="Arial" panose="020B0604020202020204" pitchFamily="34" charset="0"/>
              <a:buChar char="•"/>
            </a:pPr>
            <a:r>
              <a:rPr lang="en" sz="1800" dirty="0" smtClean="0"/>
              <a:t>Quality Score</a:t>
            </a:r>
          </a:p>
          <a:p>
            <a:pPr marL="400050" lvl="0" indent="-285750" rtl="0">
              <a:spcBef>
                <a:spcPts val="0"/>
              </a:spcBef>
              <a:buClr>
                <a:schemeClr val="dk1"/>
              </a:buClr>
              <a:buSzPct val="100000"/>
              <a:buFont typeface="Arial" panose="020B0604020202020204" pitchFamily="34" charset="0"/>
              <a:buChar char="•"/>
            </a:pPr>
            <a:r>
              <a:rPr lang="en" sz="1800" dirty="0" smtClean="0"/>
              <a:t>Networks</a:t>
            </a:r>
          </a:p>
          <a:p>
            <a:pPr marL="400050" lvl="0" indent="-285750" rtl="0">
              <a:spcBef>
                <a:spcPts val="0"/>
              </a:spcBef>
              <a:buClr>
                <a:schemeClr val="dk1"/>
              </a:buClr>
              <a:buSzPct val="100000"/>
              <a:buFont typeface="Arial" panose="020B0604020202020204" pitchFamily="34" charset="0"/>
              <a:buChar char="•"/>
            </a:pPr>
            <a:r>
              <a:rPr lang="en" sz="1800" dirty="0" smtClean="0"/>
              <a:t>Mobile Search</a:t>
            </a:r>
          </a:p>
          <a:p>
            <a:pPr marL="400050" lvl="0" indent="-285750" rtl="0">
              <a:spcBef>
                <a:spcPts val="0"/>
              </a:spcBef>
              <a:buClr>
                <a:schemeClr val="dk1"/>
              </a:buClr>
              <a:buSzPct val="100000"/>
              <a:buFont typeface="Arial" panose="020B0604020202020204" pitchFamily="34" charset="0"/>
              <a:buChar char="•"/>
            </a:pPr>
            <a:r>
              <a:rPr lang="en" sz="1800" dirty="0" smtClean="0"/>
              <a:t>Languages</a:t>
            </a:r>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TIPS TO SAVE BUDGET</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882231640"/>
      </p:ext>
    </p:extLst>
  </p:cSld>
  <p:clrMapOvr>
    <a:masterClrMapping/>
  </p:clrMapOvr>
  <p:transition spd="slow">
    <p:cu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400050" lvl="0" indent="-285750" rtl="0">
              <a:spcBef>
                <a:spcPts val="0"/>
              </a:spcBef>
              <a:buClr>
                <a:schemeClr val="dk1"/>
              </a:buClr>
              <a:buSzPct val="100000"/>
              <a:buFont typeface="Arial" panose="020B0604020202020204" pitchFamily="34" charset="0"/>
              <a:buChar char="•"/>
            </a:pPr>
            <a:r>
              <a:rPr lang="en" sz="1800" dirty="0" smtClean="0"/>
              <a:t>Negative Keywords</a:t>
            </a:r>
          </a:p>
          <a:p>
            <a:pPr marL="400050" lvl="0" indent="-285750" rtl="0">
              <a:spcBef>
                <a:spcPts val="0"/>
              </a:spcBef>
              <a:buClr>
                <a:schemeClr val="dk1"/>
              </a:buClr>
              <a:buSzPct val="100000"/>
              <a:buFont typeface="Arial" panose="020B0604020202020204" pitchFamily="34" charset="0"/>
              <a:buChar char="•"/>
            </a:pPr>
            <a:r>
              <a:rPr lang="en" sz="1800" dirty="0" smtClean="0"/>
              <a:t>Scheduling Ads</a:t>
            </a:r>
          </a:p>
          <a:p>
            <a:pPr marL="400050" lvl="0" indent="-285750" rtl="0">
              <a:spcBef>
                <a:spcPts val="0"/>
              </a:spcBef>
              <a:buClr>
                <a:schemeClr val="dk1"/>
              </a:buClr>
              <a:buSzPct val="100000"/>
              <a:buFont typeface="Arial" panose="020B0604020202020204" pitchFamily="34" charset="0"/>
              <a:buChar char="•"/>
            </a:pPr>
            <a:r>
              <a:rPr lang="en" sz="1800" dirty="0" smtClean="0"/>
              <a:t>Split Tests</a:t>
            </a:r>
          </a:p>
          <a:p>
            <a:pPr marL="400050" lvl="0" indent="-285750" rtl="0">
              <a:spcBef>
                <a:spcPts val="0"/>
              </a:spcBef>
              <a:buClr>
                <a:schemeClr val="dk1"/>
              </a:buClr>
              <a:buSzPct val="100000"/>
              <a:buFont typeface="Arial" panose="020B0604020202020204" pitchFamily="34" charset="0"/>
              <a:buChar char="•"/>
            </a:pPr>
            <a:r>
              <a:rPr lang="en" sz="1800" dirty="0" smtClean="0"/>
              <a:t>Match Types</a:t>
            </a:r>
          </a:p>
          <a:p>
            <a:pPr marL="400050" lvl="0" indent="-285750" rtl="0">
              <a:spcBef>
                <a:spcPts val="0"/>
              </a:spcBef>
              <a:buClr>
                <a:schemeClr val="dk1"/>
              </a:buClr>
              <a:buSzPct val="100000"/>
              <a:buFont typeface="Arial" panose="020B0604020202020204" pitchFamily="34" charset="0"/>
              <a:buChar char="•"/>
            </a:pPr>
            <a:r>
              <a:rPr lang="en" sz="1800" dirty="0" smtClean="0"/>
              <a:t>Quality Score</a:t>
            </a:r>
          </a:p>
          <a:p>
            <a:pPr marL="400050" lvl="0" indent="-285750" rtl="0">
              <a:spcBef>
                <a:spcPts val="0"/>
              </a:spcBef>
              <a:buClr>
                <a:schemeClr val="dk1"/>
              </a:buClr>
              <a:buSzPct val="100000"/>
              <a:buFont typeface="Arial" panose="020B0604020202020204" pitchFamily="34" charset="0"/>
              <a:buChar char="•"/>
            </a:pPr>
            <a:r>
              <a:rPr lang="en" sz="1800" dirty="0" smtClean="0"/>
              <a:t>Networks</a:t>
            </a:r>
          </a:p>
          <a:p>
            <a:pPr marL="400050" lvl="0" indent="-285750" rtl="0">
              <a:spcBef>
                <a:spcPts val="0"/>
              </a:spcBef>
              <a:buClr>
                <a:schemeClr val="dk1"/>
              </a:buClr>
              <a:buSzPct val="100000"/>
              <a:buFont typeface="Arial" panose="020B0604020202020204" pitchFamily="34" charset="0"/>
              <a:buChar char="•"/>
            </a:pPr>
            <a:r>
              <a:rPr lang="en" sz="1800" dirty="0" smtClean="0"/>
              <a:t>Mobile Search</a:t>
            </a:r>
          </a:p>
          <a:p>
            <a:pPr marL="400050" lvl="0" indent="-285750" rtl="0">
              <a:spcBef>
                <a:spcPts val="0"/>
              </a:spcBef>
              <a:buClr>
                <a:schemeClr val="dk1"/>
              </a:buClr>
              <a:buSzPct val="100000"/>
              <a:buFont typeface="Arial" panose="020B0604020202020204" pitchFamily="34" charset="0"/>
              <a:buChar char="•"/>
            </a:pPr>
            <a:r>
              <a:rPr lang="en" sz="1800" dirty="0" smtClean="0"/>
              <a:t>Languages</a:t>
            </a:r>
          </a:p>
          <a:p>
            <a:pPr marL="400050" lvl="0" indent="-285750" rtl="0">
              <a:spcBef>
                <a:spcPts val="0"/>
              </a:spcBef>
              <a:buClr>
                <a:schemeClr val="dk1"/>
              </a:buClr>
              <a:buSzPct val="100000"/>
              <a:buFont typeface="Arial" panose="020B0604020202020204" pitchFamily="34" charset="0"/>
              <a:buChar char="•"/>
            </a:pPr>
            <a:r>
              <a:rPr lang="en" sz="1800" dirty="0" smtClean="0"/>
              <a:t>Bounce Rate</a:t>
            </a:r>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TIPS TO SAVE BUDGET</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4272936734"/>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dirty="0" smtClean="0">
                <a:latin typeface="Montserrat"/>
                <a:ea typeface="Montserrat"/>
                <a:cs typeface="Montserrat"/>
                <a:sym typeface="Montserrat"/>
              </a:rPr>
              <a:t>Clients in 9 States :: Software Users in 41</a:t>
            </a:r>
            <a:endParaRPr lang="en" sz="3000" dirty="0">
              <a:latin typeface="Montserrat"/>
              <a:ea typeface="Montserrat"/>
              <a:cs typeface="Montserrat"/>
              <a:sym typeface="Montserrat"/>
            </a:endParaRPr>
          </a:p>
        </p:txBody>
      </p:sp>
      <p:sp>
        <p:nvSpPr>
          <p:cNvPr id="54" name="Shape 5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Font typeface="Arial"/>
              <a:buNone/>
            </a:pPr>
            <a:endParaRPr sz="1400" dirty="0"/>
          </a:p>
          <a:p>
            <a:pPr>
              <a:spcBef>
                <a:spcPts val="0"/>
              </a:spcBef>
              <a:buNone/>
            </a:pPr>
            <a:endParaRPr dirty="0"/>
          </a:p>
        </p:txBody>
      </p:sp>
      <p:pic>
        <p:nvPicPr>
          <p:cNvPr id="55" name="Shape 55"/>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3" name="Picture 2"/>
          <p:cNvPicPr>
            <a:picLocks noChangeAspect="1"/>
          </p:cNvPicPr>
          <p:nvPr/>
        </p:nvPicPr>
        <p:blipFill>
          <a:blip r:embed="rId4"/>
          <a:stretch>
            <a:fillRect/>
          </a:stretch>
        </p:blipFill>
        <p:spPr>
          <a:xfrm>
            <a:off x="1322264" y="1063378"/>
            <a:ext cx="5770410" cy="3578721"/>
          </a:xfrm>
          <a:prstGeom prst="rect">
            <a:avLst/>
          </a:prstGeom>
        </p:spPr>
      </p:pic>
    </p:spTree>
    <p:extLst>
      <p:ext uri="{BB962C8B-B14F-4D97-AF65-F5344CB8AC3E}">
        <p14:creationId xmlns:p14="http://schemas.microsoft.com/office/powerpoint/2010/main" val="2117282800"/>
      </p:ext>
    </p:extLst>
  </p:cSld>
  <p:clrMapOvr>
    <a:masterClrMapping/>
  </p:clrMapOvr>
  <p:transition spd="slow">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400050" lvl="0" indent="-285750" rtl="0">
              <a:spcBef>
                <a:spcPts val="0"/>
              </a:spcBef>
              <a:buClr>
                <a:schemeClr val="dk1"/>
              </a:buClr>
              <a:buSzPct val="100000"/>
              <a:buFont typeface="Arial" panose="020B0604020202020204" pitchFamily="34" charset="0"/>
              <a:buChar char="•"/>
            </a:pPr>
            <a:r>
              <a:rPr lang="en" sz="1800" dirty="0" smtClean="0"/>
              <a:t>Negative Keywords</a:t>
            </a:r>
          </a:p>
          <a:p>
            <a:pPr marL="400050" lvl="0" indent="-285750" rtl="0">
              <a:spcBef>
                <a:spcPts val="0"/>
              </a:spcBef>
              <a:buClr>
                <a:schemeClr val="dk1"/>
              </a:buClr>
              <a:buSzPct val="100000"/>
              <a:buFont typeface="Arial" panose="020B0604020202020204" pitchFamily="34" charset="0"/>
              <a:buChar char="•"/>
            </a:pPr>
            <a:r>
              <a:rPr lang="en" sz="1800" dirty="0" smtClean="0"/>
              <a:t>Scheduling Ads</a:t>
            </a:r>
          </a:p>
          <a:p>
            <a:pPr marL="400050" lvl="0" indent="-285750" rtl="0">
              <a:spcBef>
                <a:spcPts val="0"/>
              </a:spcBef>
              <a:buClr>
                <a:schemeClr val="dk1"/>
              </a:buClr>
              <a:buSzPct val="100000"/>
              <a:buFont typeface="Arial" panose="020B0604020202020204" pitchFamily="34" charset="0"/>
              <a:buChar char="•"/>
            </a:pPr>
            <a:r>
              <a:rPr lang="en" sz="1800" dirty="0" smtClean="0"/>
              <a:t>Split Tests</a:t>
            </a:r>
          </a:p>
          <a:p>
            <a:pPr marL="400050" lvl="0" indent="-285750" rtl="0">
              <a:spcBef>
                <a:spcPts val="0"/>
              </a:spcBef>
              <a:buClr>
                <a:schemeClr val="dk1"/>
              </a:buClr>
              <a:buSzPct val="100000"/>
              <a:buFont typeface="Arial" panose="020B0604020202020204" pitchFamily="34" charset="0"/>
              <a:buChar char="•"/>
            </a:pPr>
            <a:r>
              <a:rPr lang="en" sz="1800" dirty="0" smtClean="0"/>
              <a:t>Match Types</a:t>
            </a:r>
          </a:p>
          <a:p>
            <a:pPr marL="400050" lvl="0" indent="-285750" rtl="0">
              <a:spcBef>
                <a:spcPts val="0"/>
              </a:spcBef>
              <a:buClr>
                <a:schemeClr val="dk1"/>
              </a:buClr>
              <a:buSzPct val="100000"/>
              <a:buFont typeface="Arial" panose="020B0604020202020204" pitchFamily="34" charset="0"/>
              <a:buChar char="•"/>
            </a:pPr>
            <a:r>
              <a:rPr lang="en" sz="1800" dirty="0" smtClean="0"/>
              <a:t>Quality Score</a:t>
            </a:r>
          </a:p>
          <a:p>
            <a:pPr marL="400050" lvl="0" indent="-285750" rtl="0">
              <a:spcBef>
                <a:spcPts val="0"/>
              </a:spcBef>
              <a:buClr>
                <a:schemeClr val="dk1"/>
              </a:buClr>
              <a:buSzPct val="100000"/>
              <a:buFont typeface="Arial" panose="020B0604020202020204" pitchFamily="34" charset="0"/>
              <a:buChar char="•"/>
            </a:pPr>
            <a:r>
              <a:rPr lang="en" sz="1800" dirty="0" smtClean="0"/>
              <a:t>Networks</a:t>
            </a:r>
          </a:p>
          <a:p>
            <a:pPr marL="400050" lvl="0" indent="-285750" rtl="0">
              <a:spcBef>
                <a:spcPts val="0"/>
              </a:spcBef>
              <a:buClr>
                <a:schemeClr val="dk1"/>
              </a:buClr>
              <a:buSzPct val="100000"/>
              <a:buFont typeface="Arial" panose="020B0604020202020204" pitchFamily="34" charset="0"/>
              <a:buChar char="•"/>
            </a:pPr>
            <a:r>
              <a:rPr lang="en" sz="1800" dirty="0" smtClean="0"/>
              <a:t>Mobile Search</a:t>
            </a:r>
          </a:p>
          <a:p>
            <a:pPr marL="400050" lvl="0" indent="-285750" rtl="0">
              <a:spcBef>
                <a:spcPts val="0"/>
              </a:spcBef>
              <a:buClr>
                <a:schemeClr val="dk1"/>
              </a:buClr>
              <a:buSzPct val="100000"/>
              <a:buFont typeface="Arial" panose="020B0604020202020204" pitchFamily="34" charset="0"/>
              <a:buChar char="•"/>
            </a:pPr>
            <a:r>
              <a:rPr lang="en" sz="1800" dirty="0" smtClean="0"/>
              <a:t>Languages</a:t>
            </a:r>
          </a:p>
          <a:p>
            <a:pPr marL="400050" lvl="0" indent="-285750" rtl="0">
              <a:spcBef>
                <a:spcPts val="0"/>
              </a:spcBef>
              <a:buClr>
                <a:schemeClr val="dk1"/>
              </a:buClr>
              <a:buSzPct val="100000"/>
              <a:buFont typeface="Arial" panose="020B0604020202020204" pitchFamily="34" charset="0"/>
              <a:buChar char="•"/>
            </a:pPr>
            <a:r>
              <a:rPr lang="en" sz="1800" dirty="0" smtClean="0"/>
              <a:t>Bounce Rate</a:t>
            </a:r>
          </a:p>
          <a:p>
            <a:pPr marL="400050" lvl="0" indent="-285750" rtl="0">
              <a:spcBef>
                <a:spcPts val="0"/>
              </a:spcBef>
              <a:buClr>
                <a:schemeClr val="dk1"/>
              </a:buClr>
              <a:buSzPct val="100000"/>
              <a:buFont typeface="Arial" panose="020B0604020202020204" pitchFamily="34" charset="0"/>
              <a:buChar char="•"/>
            </a:pPr>
            <a:r>
              <a:rPr lang="en" sz="1800" dirty="0" smtClean="0"/>
              <a:t>Location Targeting</a:t>
            </a:r>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TIPS TO SAVE BUDGET</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1106920633"/>
      </p:ext>
    </p:extLst>
  </p:cSld>
  <p:clrMapOvr>
    <a:masterClrMapping/>
  </p:clrMapOvr>
  <p:transition spd="slow">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400050" lvl="0" indent="-285750" rtl="0">
              <a:spcBef>
                <a:spcPts val="0"/>
              </a:spcBef>
              <a:buClr>
                <a:schemeClr val="dk1"/>
              </a:buClr>
              <a:buSzPct val="100000"/>
              <a:buFont typeface="Arial" panose="020B0604020202020204" pitchFamily="34" charset="0"/>
              <a:buChar char="•"/>
            </a:pPr>
            <a:r>
              <a:rPr lang="en" sz="1800" dirty="0" smtClean="0"/>
              <a:t>Negative Keywords</a:t>
            </a:r>
          </a:p>
          <a:p>
            <a:pPr marL="400050" lvl="0" indent="-285750" rtl="0">
              <a:spcBef>
                <a:spcPts val="0"/>
              </a:spcBef>
              <a:buClr>
                <a:schemeClr val="dk1"/>
              </a:buClr>
              <a:buSzPct val="100000"/>
              <a:buFont typeface="Arial" panose="020B0604020202020204" pitchFamily="34" charset="0"/>
              <a:buChar char="•"/>
            </a:pPr>
            <a:r>
              <a:rPr lang="en" sz="1800" dirty="0" smtClean="0"/>
              <a:t>Scheduling Ads</a:t>
            </a:r>
          </a:p>
          <a:p>
            <a:pPr marL="400050" lvl="0" indent="-285750" rtl="0">
              <a:spcBef>
                <a:spcPts val="0"/>
              </a:spcBef>
              <a:buClr>
                <a:schemeClr val="dk1"/>
              </a:buClr>
              <a:buSzPct val="100000"/>
              <a:buFont typeface="Arial" panose="020B0604020202020204" pitchFamily="34" charset="0"/>
              <a:buChar char="•"/>
            </a:pPr>
            <a:r>
              <a:rPr lang="en" sz="1800" dirty="0" smtClean="0"/>
              <a:t>Split Tests</a:t>
            </a:r>
          </a:p>
          <a:p>
            <a:pPr marL="400050" lvl="0" indent="-285750" rtl="0">
              <a:spcBef>
                <a:spcPts val="0"/>
              </a:spcBef>
              <a:buClr>
                <a:schemeClr val="dk1"/>
              </a:buClr>
              <a:buSzPct val="100000"/>
              <a:buFont typeface="Arial" panose="020B0604020202020204" pitchFamily="34" charset="0"/>
              <a:buChar char="•"/>
            </a:pPr>
            <a:r>
              <a:rPr lang="en" sz="1800" dirty="0" smtClean="0"/>
              <a:t>Match Types</a:t>
            </a:r>
          </a:p>
          <a:p>
            <a:pPr marL="400050" lvl="0" indent="-285750" rtl="0">
              <a:spcBef>
                <a:spcPts val="0"/>
              </a:spcBef>
              <a:buClr>
                <a:schemeClr val="dk1"/>
              </a:buClr>
              <a:buSzPct val="100000"/>
              <a:buFont typeface="Arial" panose="020B0604020202020204" pitchFamily="34" charset="0"/>
              <a:buChar char="•"/>
            </a:pPr>
            <a:r>
              <a:rPr lang="en" sz="1800" dirty="0" smtClean="0"/>
              <a:t>Quality Score</a:t>
            </a:r>
          </a:p>
          <a:p>
            <a:pPr marL="400050" lvl="0" indent="-285750" rtl="0">
              <a:spcBef>
                <a:spcPts val="0"/>
              </a:spcBef>
              <a:buClr>
                <a:schemeClr val="dk1"/>
              </a:buClr>
              <a:buSzPct val="100000"/>
              <a:buFont typeface="Arial" panose="020B0604020202020204" pitchFamily="34" charset="0"/>
              <a:buChar char="•"/>
            </a:pPr>
            <a:r>
              <a:rPr lang="en" sz="1800" dirty="0" smtClean="0"/>
              <a:t>Networks</a:t>
            </a:r>
          </a:p>
          <a:p>
            <a:pPr marL="400050" lvl="0" indent="-285750" rtl="0">
              <a:spcBef>
                <a:spcPts val="0"/>
              </a:spcBef>
              <a:buClr>
                <a:schemeClr val="dk1"/>
              </a:buClr>
              <a:buSzPct val="100000"/>
              <a:buFont typeface="Arial" panose="020B0604020202020204" pitchFamily="34" charset="0"/>
              <a:buChar char="•"/>
            </a:pPr>
            <a:r>
              <a:rPr lang="en" sz="1800" dirty="0" smtClean="0"/>
              <a:t>Mobile Search</a:t>
            </a:r>
          </a:p>
          <a:p>
            <a:pPr marL="400050" lvl="0" indent="-285750" rtl="0">
              <a:spcBef>
                <a:spcPts val="0"/>
              </a:spcBef>
              <a:buClr>
                <a:schemeClr val="dk1"/>
              </a:buClr>
              <a:buSzPct val="100000"/>
              <a:buFont typeface="Arial" panose="020B0604020202020204" pitchFamily="34" charset="0"/>
              <a:buChar char="•"/>
            </a:pPr>
            <a:r>
              <a:rPr lang="en" sz="1800" dirty="0" smtClean="0"/>
              <a:t>Languages</a:t>
            </a:r>
          </a:p>
          <a:p>
            <a:pPr marL="400050" lvl="0" indent="-285750" rtl="0">
              <a:spcBef>
                <a:spcPts val="0"/>
              </a:spcBef>
              <a:buClr>
                <a:schemeClr val="dk1"/>
              </a:buClr>
              <a:buSzPct val="100000"/>
              <a:buFont typeface="Arial" panose="020B0604020202020204" pitchFamily="34" charset="0"/>
              <a:buChar char="•"/>
            </a:pPr>
            <a:r>
              <a:rPr lang="en" sz="1800" dirty="0" smtClean="0"/>
              <a:t>Bounce Rate</a:t>
            </a:r>
          </a:p>
          <a:p>
            <a:pPr marL="400050" lvl="0" indent="-285750" rtl="0">
              <a:spcBef>
                <a:spcPts val="0"/>
              </a:spcBef>
              <a:buClr>
                <a:schemeClr val="dk1"/>
              </a:buClr>
              <a:buSzPct val="100000"/>
              <a:buFont typeface="Arial" panose="020B0604020202020204" pitchFamily="34" charset="0"/>
              <a:buChar char="•"/>
            </a:pPr>
            <a:r>
              <a:rPr lang="en" sz="1800" dirty="0" smtClean="0"/>
              <a:t>Location Targeting</a:t>
            </a:r>
          </a:p>
          <a:p>
            <a:pPr marL="400050" lvl="0" indent="-285750" rtl="0">
              <a:spcBef>
                <a:spcPts val="0"/>
              </a:spcBef>
              <a:buClr>
                <a:schemeClr val="dk1"/>
              </a:buClr>
              <a:buSzPct val="100000"/>
              <a:buFont typeface="Arial" panose="020B0604020202020204" pitchFamily="34" charset="0"/>
              <a:buChar char="•"/>
            </a:pPr>
            <a:r>
              <a:rPr lang="en" sz="1800" dirty="0" smtClean="0"/>
              <a:t>Remarketing</a:t>
            </a: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TIPS TO SAVE BUDGET</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838943334"/>
      </p:ext>
    </p:extLst>
  </p:cSld>
  <p:clrMapOvr>
    <a:masterClrMapping/>
  </p:clrMapOvr>
  <p:transition spd="slow">
    <p:cu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en" sz="1800" dirty="0" smtClean="0"/>
              <a:t>Seeing not only what visits happen</a:t>
            </a:r>
            <a:r>
              <a:rPr lang="en-US" sz="1800" dirty="0" smtClean="0"/>
              <a:t>e</a:t>
            </a:r>
            <a:r>
              <a:rPr lang="en" sz="1800" dirty="0" smtClean="0"/>
              <a:t>d on your site but WHO </a:t>
            </a:r>
            <a:r>
              <a:rPr lang="en" sz="1800" dirty="0" smtClean="0"/>
              <a:t>visited</a:t>
            </a:r>
            <a:endParaRPr lang="en" sz="1800" dirty="0" smtClean="0"/>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LEAD TRACKING ALLOWS: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2387859046"/>
      </p:ext>
    </p:extLst>
  </p:cSld>
  <p:clrMapOvr>
    <a:masterClrMapping/>
  </p:clrMapOvr>
  <p:transition spd="slow">
    <p:cu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en" sz="1800" dirty="0" smtClean="0"/>
              <a:t>Seeing not only what visits happen</a:t>
            </a:r>
            <a:r>
              <a:rPr lang="en-US" sz="1800" dirty="0" smtClean="0"/>
              <a:t>e</a:t>
            </a:r>
            <a:r>
              <a:rPr lang="en" sz="1800" dirty="0" smtClean="0"/>
              <a:t>d on your site but WHO </a:t>
            </a:r>
            <a:r>
              <a:rPr lang="en" sz="1800" dirty="0" smtClean="0"/>
              <a:t>visited</a:t>
            </a:r>
            <a:endParaRPr lang="en" sz="1800" dirty="0" smtClean="0"/>
          </a:p>
          <a:p>
            <a:pPr marL="457200" lvl="0" indent="-342900" rtl="0">
              <a:spcBef>
                <a:spcPts val="0"/>
              </a:spcBef>
              <a:buClr>
                <a:schemeClr val="dk1"/>
              </a:buClr>
              <a:buSzPct val="100000"/>
              <a:buFont typeface="Arial"/>
              <a:buChar char="●"/>
            </a:pPr>
            <a:r>
              <a:rPr lang="en" sz="1800" dirty="0" smtClean="0">
                <a:solidFill>
                  <a:srgbClr val="333333"/>
                </a:solidFill>
              </a:rPr>
              <a:t>Viewing all data collected on a lead in one </a:t>
            </a:r>
            <a:r>
              <a:rPr lang="en" sz="1800" dirty="0" smtClean="0">
                <a:solidFill>
                  <a:srgbClr val="333333"/>
                </a:solidFill>
              </a:rPr>
              <a:t>location</a:t>
            </a:r>
            <a:endParaRPr lang="en" sz="1800" dirty="0" smtClean="0">
              <a:solidFill>
                <a:srgbClr val="333333"/>
              </a:solidFill>
            </a:endParaRPr>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r>
              <a:rPr lang="en" sz="3600" b="1" dirty="0">
                <a:latin typeface="Montserrat"/>
                <a:ea typeface="Montserrat"/>
                <a:cs typeface="Montserrat"/>
                <a:sym typeface="Montserrat"/>
              </a:rPr>
              <a:t>LEAD TRACKING ALLOWS: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1503645929"/>
      </p:ext>
    </p:extLst>
  </p:cSld>
  <p:clrMapOvr>
    <a:masterClrMapping/>
  </p:clrMapOvr>
  <p:transition spd="slow">
    <p:cu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en" sz="1800" dirty="0" smtClean="0"/>
              <a:t>Seeing not only what visits happen</a:t>
            </a:r>
            <a:r>
              <a:rPr lang="en-US" sz="1800" dirty="0" smtClean="0"/>
              <a:t>e</a:t>
            </a:r>
            <a:r>
              <a:rPr lang="en" sz="1800" dirty="0" smtClean="0"/>
              <a:t>d on your site but WHO </a:t>
            </a:r>
            <a:r>
              <a:rPr lang="en" sz="1800" dirty="0" smtClean="0"/>
              <a:t>visited</a:t>
            </a:r>
            <a:endParaRPr lang="en" sz="1800" dirty="0" smtClean="0"/>
          </a:p>
          <a:p>
            <a:pPr marL="457200" lvl="0" indent="-342900" rtl="0">
              <a:spcBef>
                <a:spcPts val="0"/>
              </a:spcBef>
              <a:buClr>
                <a:schemeClr val="dk1"/>
              </a:buClr>
              <a:buSzPct val="100000"/>
              <a:buFont typeface="Arial"/>
              <a:buChar char="●"/>
            </a:pPr>
            <a:r>
              <a:rPr lang="en" sz="1800" dirty="0" smtClean="0">
                <a:solidFill>
                  <a:srgbClr val="333333"/>
                </a:solidFill>
              </a:rPr>
              <a:t>Viewing all data collected on a lead in one </a:t>
            </a:r>
            <a:r>
              <a:rPr lang="en" sz="1800" dirty="0" smtClean="0">
                <a:solidFill>
                  <a:srgbClr val="333333"/>
                </a:solidFill>
              </a:rPr>
              <a:t>location</a:t>
            </a:r>
            <a:endParaRPr lang="en" sz="1800" dirty="0" smtClean="0">
              <a:solidFill>
                <a:srgbClr val="333333"/>
              </a:solidFill>
            </a:endParaRPr>
          </a:p>
          <a:p>
            <a:pPr marL="457200" lvl="0" indent="-342900" rtl="0">
              <a:spcBef>
                <a:spcPts val="0"/>
              </a:spcBef>
              <a:buClr>
                <a:schemeClr val="dk1"/>
              </a:buClr>
              <a:buSzPct val="100000"/>
              <a:buFont typeface="Arial"/>
              <a:buChar char="●"/>
            </a:pPr>
            <a:r>
              <a:rPr lang="en" sz="1800" dirty="0" smtClean="0">
                <a:solidFill>
                  <a:srgbClr val="333333"/>
                </a:solidFill>
              </a:rPr>
              <a:t>Seeing which channels drive not only the most traffic but the traffic that turns into </a:t>
            </a:r>
            <a:r>
              <a:rPr lang="en" sz="1800" dirty="0" smtClean="0">
                <a:solidFill>
                  <a:srgbClr val="333333"/>
                </a:solidFill>
              </a:rPr>
              <a:t>customers</a:t>
            </a:r>
            <a:endParaRPr lang="en" sz="1800" dirty="0" smtClean="0">
              <a:solidFill>
                <a:srgbClr val="333333"/>
              </a:solidFill>
            </a:endParaRPr>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r>
              <a:rPr lang="en" sz="3600" b="1" dirty="0">
                <a:latin typeface="Montserrat"/>
                <a:ea typeface="Montserrat"/>
                <a:cs typeface="Montserrat"/>
                <a:sym typeface="Montserrat"/>
              </a:rPr>
              <a:t>LEAD TRACKING ALLOWS: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2176669326"/>
      </p:ext>
    </p:extLst>
  </p:cSld>
  <p:clrMapOvr>
    <a:masterClrMapping/>
  </p:clrMapOvr>
  <p:transition spd="slow">
    <p:cu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en" sz="1800" dirty="0" smtClean="0"/>
              <a:t>Seeing not only what visits happen</a:t>
            </a:r>
            <a:r>
              <a:rPr lang="en-US" sz="1800" dirty="0" smtClean="0"/>
              <a:t>e</a:t>
            </a:r>
            <a:r>
              <a:rPr lang="en" sz="1800" dirty="0" smtClean="0"/>
              <a:t>d on your site but WHO </a:t>
            </a:r>
            <a:r>
              <a:rPr lang="en" sz="1800" dirty="0" smtClean="0"/>
              <a:t>visited</a:t>
            </a:r>
            <a:endParaRPr lang="en" sz="1800" dirty="0" smtClean="0"/>
          </a:p>
          <a:p>
            <a:pPr marL="457200" lvl="0" indent="-342900" rtl="0">
              <a:spcBef>
                <a:spcPts val="0"/>
              </a:spcBef>
              <a:buClr>
                <a:schemeClr val="dk1"/>
              </a:buClr>
              <a:buSzPct val="100000"/>
              <a:buFont typeface="Arial"/>
              <a:buChar char="●"/>
            </a:pPr>
            <a:r>
              <a:rPr lang="en" sz="1800" dirty="0" smtClean="0">
                <a:solidFill>
                  <a:srgbClr val="333333"/>
                </a:solidFill>
              </a:rPr>
              <a:t>Viewing all data collected on a lead in one </a:t>
            </a:r>
            <a:r>
              <a:rPr lang="en" sz="1800" dirty="0" smtClean="0">
                <a:solidFill>
                  <a:srgbClr val="333333"/>
                </a:solidFill>
              </a:rPr>
              <a:t>location</a:t>
            </a:r>
            <a:endParaRPr lang="en" sz="1800" dirty="0" smtClean="0">
              <a:solidFill>
                <a:srgbClr val="333333"/>
              </a:solidFill>
            </a:endParaRPr>
          </a:p>
          <a:p>
            <a:pPr marL="457200" lvl="0" indent="-342900" rtl="0">
              <a:spcBef>
                <a:spcPts val="0"/>
              </a:spcBef>
              <a:buClr>
                <a:schemeClr val="dk1"/>
              </a:buClr>
              <a:buSzPct val="100000"/>
              <a:buFont typeface="Arial"/>
              <a:buChar char="●"/>
            </a:pPr>
            <a:r>
              <a:rPr lang="en" sz="1800" dirty="0" smtClean="0">
                <a:solidFill>
                  <a:srgbClr val="333333"/>
                </a:solidFill>
              </a:rPr>
              <a:t>Seeing which channels drive not only the most traffic but the traffic that turns into </a:t>
            </a:r>
            <a:r>
              <a:rPr lang="en" sz="1800" dirty="0" smtClean="0">
                <a:solidFill>
                  <a:srgbClr val="333333"/>
                </a:solidFill>
              </a:rPr>
              <a:t>customers</a:t>
            </a:r>
            <a:endParaRPr lang="en" sz="1800" dirty="0" smtClean="0">
              <a:solidFill>
                <a:srgbClr val="333333"/>
              </a:solidFill>
            </a:endParaRPr>
          </a:p>
          <a:p>
            <a:pPr marL="457200" lvl="0" indent="-342900" rtl="0">
              <a:spcBef>
                <a:spcPts val="0"/>
              </a:spcBef>
              <a:buClr>
                <a:schemeClr val="dk1"/>
              </a:buClr>
              <a:buSzPct val="100000"/>
              <a:buFont typeface="Arial"/>
              <a:buChar char="●"/>
            </a:pPr>
            <a:r>
              <a:rPr lang="en" sz="1800" dirty="0" smtClean="0">
                <a:solidFill>
                  <a:srgbClr val="333333"/>
                </a:solidFill>
              </a:rPr>
              <a:t>Seeing what social media accounts </a:t>
            </a:r>
            <a:r>
              <a:rPr lang="en" sz="1800" dirty="0" smtClean="0">
                <a:solidFill>
                  <a:srgbClr val="333333"/>
                </a:solidFill>
              </a:rPr>
              <a:t>visitors to your site use</a:t>
            </a:r>
            <a:endParaRPr lang="en" sz="1800" dirty="0" smtClean="0">
              <a:solidFill>
                <a:srgbClr val="333333"/>
              </a:solidFill>
            </a:endParaRPr>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r>
              <a:rPr lang="en" sz="3600" b="1" dirty="0">
                <a:latin typeface="Montserrat"/>
                <a:ea typeface="Montserrat"/>
                <a:cs typeface="Montserrat"/>
                <a:sym typeface="Montserrat"/>
              </a:rPr>
              <a:t>LEAD TRACKING ALLOWS: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1528999546"/>
      </p:ext>
    </p:extLst>
  </p:cSld>
  <p:clrMapOvr>
    <a:masterClrMapping/>
  </p:clrMapOvr>
  <p:transition spd="slow">
    <p:cu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en" sz="1800" dirty="0" smtClean="0"/>
              <a:t>Seeing not only what visits happen</a:t>
            </a:r>
            <a:r>
              <a:rPr lang="en-US" sz="1800" dirty="0" smtClean="0"/>
              <a:t>e</a:t>
            </a:r>
            <a:r>
              <a:rPr lang="en" sz="1800" dirty="0" smtClean="0"/>
              <a:t>d on your site but WHO </a:t>
            </a:r>
            <a:r>
              <a:rPr lang="en" sz="1800" dirty="0" smtClean="0"/>
              <a:t>visited</a:t>
            </a:r>
            <a:endParaRPr lang="en" sz="1800" dirty="0" smtClean="0"/>
          </a:p>
          <a:p>
            <a:pPr marL="457200" lvl="0" indent="-342900" rtl="0">
              <a:spcBef>
                <a:spcPts val="0"/>
              </a:spcBef>
              <a:buClr>
                <a:schemeClr val="dk1"/>
              </a:buClr>
              <a:buSzPct val="100000"/>
              <a:buFont typeface="Arial"/>
              <a:buChar char="●"/>
            </a:pPr>
            <a:r>
              <a:rPr lang="en" sz="1800" dirty="0" smtClean="0">
                <a:solidFill>
                  <a:srgbClr val="333333"/>
                </a:solidFill>
              </a:rPr>
              <a:t>Viewing all data collected on a lead in one </a:t>
            </a:r>
            <a:r>
              <a:rPr lang="en" sz="1800" dirty="0" smtClean="0">
                <a:solidFill>
                  <a:srgbClr val="333333"/>
                </a:solidFill>
              </a:rPr>
              <a:t>location</a:t>
            </a:r>
            <a:endParaRPr lang="en" sz="1800" dirty="0" smtClean="0">
              <a:solidFill>
                <a:srgbClr val="333333"/>
              </a:solidFill>
            </a:endParaRPr>
          </a:p>
          <a:p>
            <a:pPr marL="457200" lvl="0" indent="-342900" rtl="0">
              <a:spcBef>
                <a:spcPts val="0"/>
              </a:spcBef>
              <a:buClr>
                <a:schemeClr val="dk1"/>
              </a:buClr>
              <a:buSzPct val="100000"/>
              <a:buFont typeface="Arial"/>
              <a:buChar char="●"/>
            </a:pPr>
            <a:r>
              <a:rPr lang="en" sz="1800" dirty="0" smtClean="0">
                <a:solidFill>
                  <a:srgbClr val="333333"/>
                </a:solidFill>
              </a:rPr>
              <a:t>Seeing which channels drive not only the most traffic but the traffic that turns into </a:t>
            </a:r>
            <a:r>
              <a:rPr lang="en" sz="1800" dirty="0" smtClean="0">
                <a:solidFill>
                  <a:srgbClr val="333333"/>
                </a:solidFill>
              </a:rPr>
              <a:t>customers</a:t>
            </a:r>
            <a:endParaRPr lang="en" sz="1800" dirty="0" smtClean="0">
              <a:solidFill>
                <a:srgbClr val="333333"/>
              </a:solidFill>
            </a:endParaRPr>
          </a:p>
          <a:p>
            <a:pPr marL="457200" lvl="0" indent="-342900" rtl="0">
              <a:spcBef>
                <a:spcPts val="0"/>
              </a:spcBef>
              <a:buClr>
                <a:schemeClr val="dk1"/>
              </a:buClr>
              <a:buSzPct val="100000"/>
              <a:buFont typeface="Arial"/>
              <a:buChar char="●"/>
            </a:pPr>
            <a:r>
              <a:rPr lang="en" sz="1800" dirty="0" smtClean="0">
                <a:solidFill>
                  <a:srgbClr val="333333"/>
                </a:solidFill>
              </a:rPr>
              <a:t>Seeing what social media accounts they are </a:t>
            </a:r>
            <a:r>
              <a:rPr lang="en" sz="1800" dirty="0" smtClean="0">
                <a:solidFill>
                  <a:srgbClr val="333333"/>
                </a:solidFill>
              </a:rPr>
              <a:t>on</a:t>
            </a:r>
            <a:endParaRPr lang="en" sz="1800" dirty="0" smtClean="0">
              <a:solidFill>
                <a:srgbClr val="333333"/>
              </a:solidFill>
            </a:endParaRPr>
          </a:p>
          <a:p>
            <a:pPr marL="457200" lvl="0" indent="-342900" rtl="0">
              <a:spcBef>
                <a:spcPts val="0"/>
              </a:spcBef>
              <a:buClr>
                <a:schemeClr val="dk1"/>
              </a:buClr>
              <a:buSzPct val="100000"/>
              <a:buFont typeface="Arial"/>
              <a:buChar char="●"/>
            </a:pPr>
            <a:r>
              <a:rPr lang="en" sz="1800" dirty="0" smtClean="0">
                <a:solidFill>
                  <a:srgbClr val="333333"/>
                </a:solidFill>
              </a:rPr>
              <a:t>Seeing which of your YouTube videos a prospect has </a:t>
            </a:r>
            <a:r>
              <a:rPr lang="en" sz="1800" dirty="0" smtClean="0">
                <a:solidFill>
                  <a:srgbClr val="333333"/>
                </a:solidFill>
              </a:rPr>
              <a:t>watched</a:t>
            </a:r>
            <a:endParaRPr lang="en" sz="1800" dirty="0" smtClean="0">
              <a:solidFill>
                <a:srgbClr val="333333"/>
              </a:solidFill>
            </a:endParaRPr>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r>
              <a:rPr lang="en" sz="3600" b="1" dirty="0">
                <a:latin typeface="Montserrat"/>
                <a:ea typeface="Montserrat"/>
                <a:cs typeface="Montserrat"/>
                <a:sym typeface="Montserrat"/>
              </a:rPr>
              <a:t>LEAD TRACKING ALLOWS: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2524318004"/>
      </p:ext>
    </p:extLst>
  </p:cSld>
  <p:clrMapOvr>
    <a:masterClrMapping/>
  </p:clrMapOvr>
  <p:transition spd="slow">
    <p:cu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en" sz="1800" dirty="0" smtClean="0"/>
              <a:t>Seeing not only what visits happen</a:t>
            </a:r>
            <a:r>
              <a:rPr lang="en-US" sz="1800" dirty="0" smtClean="0"/>
              <a:t>e</a:t>
            </a:r>
            <a:r>
              <a:rPr lang="en" sz="1800" dirty="0" smtClean="0"/>
              <a:t>d on your site but WHO </a:t>
            </a:r>
            <a:r>
              <a:rPr lang="en" sz="1800" dirty="0" smtClean="0"/>
              <a:t>visited</a:t>
            </a:r>
            <a:endParaRPr lang="en" sz="1800" dirty="0" smtClean="0"/>
          </a:p>
          <a:p>
            <a:pPr marL="457200" lvl="0" indent="-342900" rtl="0">
              <a:spcBef>
                <a:spcPts val="0"/>
              </a:spcBef>
              <a:buClr>
                <a:schemeClr val="dk1"/>
              </a:buClr>
              <a:buSzPct val="100000"/>
              <a:buFont typeface="Arial"/>
              <a:buChar char="●"/>
            </a:pPr>
            <a:r>
              <a:rPr lang="en" sz="1800" dirty="0" smtClean="0">
                <a:solidFill>
                  <a:srgbClr val="333333"/>
                </a:solidFill>
              </a:rPr>
              <a:t>Viewing all data collected on a lead in one </a:t>
            </a:r>
            <a:r>
              <a:rPr lang="en" sz="1800" dirty="0" smtClean="0">
                <a:solidFill>
                  <a:srgbClr val="333333"/>
                </a:solidFill>
              </a:rPr>
              <a:t>location</a:t>
            </a:r>
            <a:endParaRPr lang="en" sz="1800" dirty="0" smtClean="0">
              <a:solidFill>
                <a:srgbClr val="333333"/>
              </a:solidFill>
            </a:endParaRPr>
          </a:p>
          <a:p>
            <a:pPr marL="457200" lvl="0" indent="-342900" rtl="0">
              <a:spcBef>
                <a:spcPts val="0"/>
              </a:spcBef>
              <a:buClr>
                <a:schemeClr val="dk1"/>
              </a:buClr>
              <a:buSzPct val="100000"/>
              <a:buFont typeface="Arial"/>
              <a:buChar char="●"/>
            </a:pPr>
            <a:r>
              <a:rPr lang="en" sz="1800" dirty="0" smtClean="0">
                <a:solidFill>
                  <a:srgbClr val="333333"/>
                </a:solidFill>
              </a:rPr>
              <a:t>Seeing which channels drive not only the most traffic but the traffic that turns into </a:t>
            </a:r>
            <a:r>
              <a:rPr lang="en" sz="1800" dirty="0" smtClean="0">
                <a:solidFill>
                  <a:srgbClr val="333333"/>
                </a:solidFill>
              </a:rPr>
              <a:t>customers</a:t>
            </a:r>
            <a:endParaRPr lang="en" sz="1800" dirty="0" smtClean="0">
              <a:solidFill>
                <a:srgbClr val="333333"/>
              </a:solidFill>
            </a:endParaRPr>
          </a:p>
          <a:p>
            <a:pPr marL="457200" lvl="0" indent="-342900" rtl="0">
              <a:spcBef>
                <a:spcPts val="0"/>
              </a:spcBef>
              <a:buClr>
                <a:schemeClr val="dk1"/>
              </a:buClr>
              <a:buSzPct val="100000"/>
              <a:buFont typeface="Arial"/>
              <a:buChar char="●"/>
            </a:pPr>
            <a:r>
              <a:rPr lang="en" sz="1800" dirty="0" smtClean="0">
                <a:solidFill>
                  <a:srgbClr val="333333"/>
                </a:solidFill>
              </a:rPr>
              <a:t>Seeing what social media accounts they are </a:t>
            </a:r>
            <a:r>
              <a:rPr lang="en" sz="1800" dirty="0" smtClean="0">
                <a:solidFill>
                  <a:srgbClr val="333333"/>
                </a:solidFill>
              </a:rPr>
              <a:t>on</a:t>
            </a:r>
            <a:endParaRPr lang="en" sz="1800" dirty="0" smtClean="0">
              <a:solidFill>
                <a:srgbClr val="333333"/>
              </a:solidFill>
            </a:endParaRPr>
          </a:p>
          <a:p>
            <a:pPr marL="457200" lvl="0" indent="-342900" rtl="0">
              <a:spcBef>
                <a:spcPts val="0"/>
              </a:spcBef>
              <a:buClr>
                <a:schemeClr val="dk1"/>
              </a:buClr>
              <a:buSzPct val="100000"/>
              <a:buFont typeface="Arial"/>
              <a:buChar char="●"/>
            </a:pPr>
            <a:r>
              <a:rPr lang="en" sz="1800" dirty="0" smtClean="0">
                <a:solidFill>
                  <a:srgbClr val="333333"/>
                </a:solidFill>
              </a:rPr>
              <a:t>Seeing which of your YouTube videos a prospect has </a:t>
            </a:r>
            <a:r>
              <a:rPr lang="en" sz="1800" dirty="0" smtClean="0">
                <a:solidFill>
                  <a:srgbClr val="333333"/>
                </a:solidFill>
              </a:rPr>
              <a:t>watched</a:t>
            </a:r>
            <a:endParaRPr lang="en" sz="1800" dirty="0" smtClean="0">
              <a:solidFill>
                <a:srgbClr val="333333"/>
              </a:solidFill>
            </a:endParaRPr>
          </a:p>
          <a:p>
            <a:pPr marL="457200" lvl="0" indent="-342900" rtl="0">
              <a:spcBef>
                <a:spcPts val="0"/>
              </a:spcBef>
              <a:buClr>
                <a:schemeClr val="dk1"/>
              </a:buClr>
              <a:buSzPct val="100000"/>
              <a:buFont typeface="Arial"/>
              <a:buChar char="●"/>
            </a:pPr>
            <a:r>
              <a:rPr lang="en" sz="1800" dirty="0" smtClean="0">
                <a:solidFill>
                  <a:srgbClr val="333333"/>
                </a:solidFill>
              </a:rPr>
              <a:t>Seeing a full history across all their devices of what actions a prospect has taken on your </a:t>
            </a:r>
            <a:r>
              <a:rPr lang="en" sz="1800" dirty="0" smtClean="0">
                <a:solidFill>
                  <a:srgbClr val="333333"/>
                </a:solidFill>
              </a:rPr>
              <a:t>website</a:t>
            </a:r>
            <a:endParaRPr lang="en" sz="1800" dirty="0" smtClean="0">
              <a:solidFill>
                <a:srgbClr val="333333"/>
              </a:solidFill>
            </a:endParaRPr>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r>
              <a:rPr lang="en" sz="3600" b="1" dirty="0">
                <a:latin typeface="Montserrat"/>
                <a:ea typeface="Montserrat"/>
                <a:cs typeface="Montserrat"/>
                <a:sym typeface="Montserrat"/>
              </a:rPr>
              <a:t>LEAD TRACKING ALLOWS: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2" name="Picture 1"/>
          <p:cNvPicPr>
            <a:picLocks noChangeAspect="1"/>
          </p:cNvPicPr>
          <p:nvPr/>
        </p:nvPicPr>
        <p:blipFill>
          <a:blip r:embed="rId4"/>
          <a:stretch>
            <a:fillRect/>
          </a:stretch>
        </p:blipFill>
        <p:spPr>
          <a:xfrm>
            <a:off x="3673144" y="3336884"/>
            <a:ext cx="3316591" cy="1685042"/>
          </a:xfrm>
          <a:prstGeom prst="rect">
            <a:avLst/>
          </a:prstGeom>
        </p:spPr>
      </p:pic>
    </p:spTree>
    <p:extLst>
      <p:ext uri="{BB962C8B-B14F-4D97-AF65-F5344CB8AC3E}">
        <p14:creationId xmlns:p14="http://schemas.microsoft.com/office/powerpoint/2010/main" val="1705547790"/>
      </p:ext>
    </p:extLst>
  </p:cSld>
  <p:clrMapOvr>
    <a:masterClrMapping/>
  </p:clrMapOvr>
  <p:transition spd="slow">
    <p:cu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en" sz="1800" dirty="0" smtClean="0"/>
              <a:t>Seeing not only what visits happen</a:t>
            </a:r>
            <a:r>
              <a:rPr lang="en-US" sz="1800" dirty="0" smtClean="0"/>
              <a:t>e</a:t>
            </a:r>
            <a:r>
              <a:rPr lang="en" sz="1800" dirty="0" smtClean="0"/>
              <a:t>d on your site but WHO </a:t>
            </a:r>
            <a:r>
              <a:rPr lang="en" sz="1800" dirty="0" smtClean="0"/>
              <a:t>visited</a:t>
            </a:r>
            <a:endParaRPr lang="en" sz="1800" dirty="0" smtClean="0"/>
          </a:p>
          <a:p>
            <a:pPr marL="457200" lvl="0" indent="-342900" rtl="0">
              <a:spcBef>
                <a:spcPts val="0"/>
              </a:spcBef>
              <a:buClr>
                <a:schemeClr val="dk1"/>
              </a:buClr>
              <a:buSzPct val="100000"/>
              <a:buFont typeface="Arial"/>
              <a:buChar char="●"/>
            </a:pPr>
            <a:r>
              <a:rPr lang="en" sz="1800" dirty="0" smtClean="0">
                <a:solidFill>
                  <a:srgbClr val="333333"/>
                </a:solidFill>
              </a:rPr>
              <a:t>Viewing all data collected on a lead in one </a:t>
            </a:r>
            <a:r>
              <a:rPr lang="en" sz="1800" dirty="0" smtClean="0">
                <a:solidFill>
                  <a:srgbClr val="333333"/>
                </a:solidFill>
              </a:rPr>
              <a:t>location</a:t>
            </a:r>
            <a:endParaRPr lang="en" sz="1800" dirty="0" smtClean="0">
              <a:solidFill>
                <a:srgbClr val="333333"/>
              </a:solidFill>
            </a:endParaRPr>
          </a:p>
          <a:p>
            <a:pPr marL="457200" lvl="0" indent="-342900" rtl="0">
              <a:spcBef>
                <a:spcPts val="0"/>
              </a:spcBef>
              <a:buClr>
                <a:schemeClr val="dk1"/>
              </a:buClr>
              <a:buSzPct val="100000"/>
              <a:buFont typeface="Arial"/>
              <a:buChar char="●"/>
            </a:pPr>
            <a:r>
              <a:rPr lang="en" sz="1800" dirty="0" smtClean="0">
                <a:solidFill>
                  <a:srgbClr val="333333"/>
                </a:solidFill>
              </a:rPr>
              <a:t>Seeing which channels drive not only the most traffic but the traffic that turns into </a:t>
            </a:r>
            <a:r>
              <a:rPr lang="en" sz="1800" dirty="0" smtClean="0">
                <a:solidFill>
                  <a:srgbClr val="333333"/>
                </a:solidFill>
              </a:rPr>
              <a:t>customers</a:t>
            </a:r>
            <a:endParaRPr lang="en" sz="1800" dirty="0" smtClean="0">
              <a:solidFill>
                <a:srgbClr val="333333"/>
              </a:solidFill>
            </a:endParaRPr>
          </a:p>
          <a:p>
            <a:pPr marL="457200" lvl="0" indent="-342900" rtl="0">
              <a:spcBef>
                <a:spcPts val="0"/>
              </a:spcBef>
              <a:buClr>
                <a:schemeClr val="dk1"/>
              </a:buClr>
              <a:buSzPct val="100000"/>
              <a:buFont typeface="Arial"/>
              <a:buChar char="●"/>
            </a:pPr>
            <a:r>
              <a:rPr lang="en" sz="1800" dirty="0" smtClean="0">
                <a:solidFill>
                  <a:srgbClr val="333333"/>
                </a:solidFill>
              </a:rPr>
              <a:t>Seeing what social media accounts they are </a:t>
            </a:r>
            <a:r>
              <a:rPr lang="en" sz="1800" dirty="0" smtClean="0">
                <a:solidFill>
                  <a:srgbClr val="333333"/>
                </a:solidFill>
              </a:rPr>
              <a:t>on</a:t>
            </a:r>
            <a:endParaRPr lang="en" sz="1800" dirty="0" smtClean="0">
              <a:solidFill>
                <a:srgbClr val="333333"/>
              </a:solidFill>
            </a:endParaRPr>
          </a:p>
          <a:p>
            <a:pPr marL="457200" lvl="0" indent="-342900" rtl="0">
              <a:spcBef>
                <a:spcPts val="0"/>
              </a:spcBef>
              <a:buClr>
                <a:schemeClr val="dk1"/>
              </a:buClr>
              <a:buSzPct val="100000"/>
              <a:buFont typeface="Arial"/>
              <a:buChar char="●"/>
            </a:pPr>
            <a:r>
              <a:rPr lang="en" sz="1800" dirty="0" smtClean="0">
                <a:solidFill>
                  <a:srgbClr val="333333"/>
                </a:solidFill>
              </a:rPr>
              <a:t>Seeing which of your YouTube videos a prospect has </a:t>
            </a:r>
            <a:r>
              <a:rPr lang="en" sz="1800" dirty="0" smtClean="0">
                <a:solidFill>
                  <a:srgbClr val="333333"/>
                </a:solidFill>
              </a:rPr>
              <a:t>watched</a:t>
            </a:r>
            <a:endParaRPr lang="en" sz="1800" dirty="0" smtClean="0">
              <a:solidFill>
                <a:srgbClr val="333333"/>
              </a:solidFill>
            </a:endParaRPr>
          </a:p>
          <a:p>
            <a:pPr marL="457200" lvl="0" indent="-342900" rtl="0">
              <a:spcBef>
                <a:spcPts val="0"/>
              </a:spcBef>
              <a:buClr>
                <a:schemeClr val="dk1"/>
              </a:buClr>
              <a:buSzPct val="100000"/>
              <a:buFont typeface="Arial"/>
              <a:buChar char="●"/>
            </a:pPr>
            <a:r>
              <a:rPr lang="en" sz="1800" dirty="0" smtClean="0">
                <a:solidFill>
                  <a:srgbClr val="333333"/>
                </a:solidFill>
              </a:rPr>
              <a:t>Seeing a full history across all their devices of what actions a prospect has taken on your </a:t>
            </a:r>
            <a:r>
              <a:rPr lang="en" sz="1800" dirty="0" smtClean="0">
                <a:solidFill>
                  <a:srgbClr val="333333"/>
                </a:solidFill>
              </a:rPr>
              <a:t>website</a:t>
            </a:r>
            <a:endParaRPr lang="en" sz="1800" dirty="0" smtClean="0">
              <a:solidFill>
                <a:srgbClr val="333333"/>
              </a:solidFill>
            </a:endParaRPr>
          </a:p>
          <a:p>
            <a:pPr marL="457200" lvl="0" indent="-342900" rtl="0">
              <a:spcBef>
                <a:spcPts val="0"/>
              </a:spcBef>
              <a:buClr>
                <a:schemeClr val="dk1"/>
              </a:buClr>
              <a:buSzPct val="100000"/>
              <a:buFont typeface="Arial"/>
              <a:buChar char="●"/>
            </a:pPr>
            <a:r>
              <a:rPr lang="en" sz="1800" dirty="0" smtClean="0">
                <a:solidFill>
                  <a:srgbClr val="333333"/>
                </a:solidFill>
              </a:rPr>
              <a:t>Seeing what influence they have online and how you can most easily engage with </a:t>
            </a:r>
            <a:r>
              <a:rPr lang="en" sz="1800" dirty="0" smtClean="0">
                <a:solidFill>
                  <a:srgbClr val="333333"/>
                </a:solidFill>
              </a:rPr>
              <a:t>them</a:t>
            </a:r>
            <a:endParaRPr lang="en" sz="1800" dirty="0">
              <a:solidFill>
                <a:srgbClr val="333333"/>
              </a:solidFill>
            </a:endParaRPr>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r>
              <a:rPr lang="en" sz="3600" b="1" dirty="0">
                <a:latin typeface="Montserrat"/>
                <a:ea typeface="Montserrat"/>
                <a:cs typeface="Montserrat"/>
                <a:sym typeface="Montserrat"/>
              </a:rPr>
              <a:t>LEAD TRACKING ALLOWS:</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1376797695"/>
      </p:ext>
    </p:extLst>
  </p:cSld>
  <p:clrMapOvr>
    <a:masterClrMapping/>
  </p:clrMapOvr>
  <p:transition spd="slow">
    <p:cu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dirty="0" smtClean="0">
                <a:latin typeface="Montserrat"/>
                <a:ea typeface="Montserrat"/>
                <a:cs typeface="Montserrat"/>
                <a:sym typeface="Montserrat"/>
              </a:rPr>
              <a:t>LEAD TRACKING</a:t>
            </a:r>
            <a:endParaRPr lang="en" sz="3000" dirty="0">
              <a:latin typeface="Montserrat"/>
              <a:ea typeface="Montserrat"/>
              <a:cs typeface="Montserrat"/>
              <a:sym typeface="Montserrat"/>
            </a:endParaRPr>
          </a:p>
        </p:txBody>
      </p:sp>
      <p:sp>
        <p:nvSpPr>
          <p:cNvPr id="54" name="Shape 5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Font typeface="Arial"/>
              <a:buNone/>
            </a:pPr>
            <a:endParaRPr sz="1400" dirty="0"/>
          </a:p>
          <a:p>
            <a:pPr>
              <a:spcBef>
                <a:spcPts val="0"/>
              </a:spcBef>
              <a:buNone/>
            </a:pPr>
            <a:endParaRPr dirty="0"/>
          </a:p>
        </p:txBody>
      </p:sp>
      <p:pic>
        <p:nvPicPr>
          <p:cNvPr id="55" name="Shape 55"/>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3" name="Picture 2"/>
          <p:cNvPicPr>
            <a:picLocks noChangeAspect="1"/>
          </p:cNvPicPr>
          <p:nvPr/>
        </p:nvPicPr>
        <p:blipFill>
          <a:blip r:embed="rId4"/>
          <a:stretch>
            <a:fillRect/>
          </a:stretch>
        </p:blipFill>
        <p:spPr>
          <a:xfrm>
            <a:off x="457200" y="1395737"/>
            <a:ext cx="5942857" cy="2600000"/>
          </a:xfrm>
          <a:prstGeom prst="rect">
            <a:avLst/>
          </a:prstGeom>
        </p:spPr>
      </p:pic>
    </p:spTree>
    <p:extLst>
      <p:ext uri="{BB962C8B-B14F-4D97-AF65-F5344CB8AC3E}">
        <p14:creationId xmlns:p14="http://schemas.microsoft.com/office/powerpoint/2010/main" val="2131274393"/>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3747910" y="1250150"/>
            <a:ext cx="4938889" cy="3675600"/>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en" sz="1800" dirty="0" smtClean="0"/>
              <a:t>Born, Raised and Live in Bloomington</a:t>
            </a:r>
            <a:endParaRPr lang="en" sz="1800" dirty="0"/>
          </a:p>
          <a:p>
            <a:pPr marL="457200" lvl="0" indent="-342900" rtl="0">
              <a:spcBef>
                <a:spcPts val="0"/>
              </a:spcBef>
              <a:buClr>
                <a:schemeClr val="dk1"/>
              </a:buClr>
              <a:buSzPct val="100000"/>
              <a:buFont typeface="Arial"/>
              <a:buChar char="●"/>
            </a:pPr>
            <a:r>
              <a:rPr lang="en" sz="1800" dirty="0" smtClean="0"/>
              <a:t>U of M Computer Science and Engineering</a:t>
            </a:r>
            <a:endParaRPr lang="en" sz="1800" dirty="0"/>
          </a:p>
          <a:p>
            <a:pPr marL="457200" lvl="0" indent="-342900" rtl="0">
              <a:spcBef>
                <a:spcPts val="0"/>
              </a:spcBef>
              <a:buClr>
                <a:srgbClr val="000000"/>
              </a:buClr>
              <a:buSzPct val="100000"/>
              <a:buFont typeface="Arial"/>
              <a:buChar char="●"/>
            </a:pPr>
            <a:r>
              <a:rPr lang="en" sz="1800" dirty="0" smtClean="0">
                <a:solidFill>
                  <a:srgbClr val="000000"/>
                </a:solidFill>
              </a:rPr>
              <a:t>15 Years Running Digital Solutions</a:t>
            </a:r>
          </a:p>
          <a:p>
            <a:pPr marL="457200" lvl="0" indent="-342900" rtl="0">
              <a:spcBef>
                <a:spcPts val="0"/>
              </a:spcBef>
              <a:buClr>
                <a:srgbClr val="000000"/>
              </a:buClr>
              <a:buSzPct val="100000"/>
              <a:buFont typeface="Arial"/>
              <a:buChar char="●"/>
            </a:pPr>
            <a:r>
              <a:rPr lang="en" sz="1800" dirty="0" smtClean="0">
                <a:solidFill>
                  <a:srgbClr val="000000"/>
                </a:solidFill>
              </a:rPr>
              <a:t>Wife (Angie), Daughter and Two Sons</a:t>
            </a:r>
            <a:endParaRPr lang="en" sz="1800" dirty="0" smtClean="0">
              <a:solidFill>
                <a:srgbClr val="000000"/>
              </a:solidFill>
            </a:endParaRPr>
          </a:p>
          <a:p>
            <a:pPr marL="457200" lvl="0" indent="-342900" rtl="0">
              <a:spcBef>
                <a:spcPts val="0"/>
              </a:spcBef>
              <a:buClr>
                <a:srgbClr val="000000"/>
              </a:buClr>
              <a:buSzPct val="100000"/>
              <a:buFont typeface="Arial"/>
              <a:buChar char="●"/>
            </a:pPr>
            <a:endParaRPr lang="en" sz="1800" u="sng" dirty="0" smtClean="0">
              <a:solidFill>
                <a:srgbClr val="000000"/>
              </a:solidFill>
            </a:endParaRPr>
          </a:p>
        </p:txBody>
      </p:sp>
      <p:sp>
        <p:nvSpPr>
          <p:cNvPr id="61" name="Shape 61"/>
          <p:cNvSpPr txBox="1"/>
          <p:nvPr/>
        </p:nvSpPr>
        <p:spPr>
          <a:xfrm>
            <a:off x="540125" y="263575"/>
            <a:ext cx="4511700" cy="890399"/>
          </a:xfrm>
          <a:prstGeom prst="rect">
            <a:avLst/>
          </a:prstGeom>
          <a:noFill/>
          <a:ln>
            <a:noFill/>
          </a:ln>
        </p:spPr>
        <p:txBody>
          <a:bodyPr lIns="91425" tIns="91425" rIns="91425" bIns="91425" anchor="t" anchorCtr="0">
            <a:noAutofit/>
          </a:bodyPr>
          <a:lstStyle/>
          <a:p>
            <a:pPr>
              <a:spcBef>
                <a:spcPts val="0"/>
              </a:spcBef>
              <a:buNone/>
            </a:pPr>
            <a:r>
              <a:rPr lang="en" sz="3600" b="1" dirty="0" smtClean="0">
                <a:latin typeface="Montserrat"/>
                <a:ea typeface="Montserrat"/>
                <a:cs typeface="Montserrat"/>
                <a:sym typeface="Montserrat"/>
              </a:rPr>
              <a:t>Marc Ohmann</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125" y="1250150"/>
            <a:ext cx="2908425" cy="2422878"/>
          </a:xfrm>
          <a:prstGeom prst="rect">
            <a:avLst/>
          </a:prstGeom>
        </p:spPr>
      </p:pic>
    </p:spTree>
    <p:extLst>
      <p:ext uri="{BB962C8B-B14F-4D97-AF65-F5344CB8AC3E}">
        <p14:creationId xmlns:p14="http://schemas.microsoft.com/office/powerpoint/2010/main" val="1879848069"/>
      </p:ext>
    </p:extLst>
  </p:cSld>
  <p:clrMapOvr>
    <a:masterClrMapping/>
  </p:clrMapOvr>
  <p:transition spd="slow">
    <p:cu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1250150"/>
            <a:ext cx="8229600" cy="3675600"/>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en-US" sz="1800" dirty="0" smtClean="0"/>
              <a:t>AdWords is the easiest/quickest method to increase visibility</a:t>
            </a:r>
          </a:p>
          <a:p>
            <a:pPr marL="457200" lvl="0" indent="-342900">
              <a:buFont typeface="Arial"/>
              <a:buChar char="●"/>
            </a:pPr>
            <a:r>
              <a:rPr lang="en-US" sz="1800" dirty="0"/>
              <a:t>AdWords is the easiest/quickest method </a:t>
            </a:r>
            <a:r>
              <a:rPr lang="en-US" sz="1800" dirty="0" smtClean="0"/>
              <a:t>to lose $10,000</a:t>
            </a:r>
          </a:p>
          <a:p>
            <a:pPr marL="457200" lvl="0" indent="-342900">
              <a:buFont typeface="Arial"/>
              <a:buChar char="●"/>
            </a:pPr>
            <a:r>
              <a:rPr lang="en-US" sz="1800" dirty="0"/>
              <a:t>AdWords is the easiest/quickest method </a:t>
            </a:r>
            <a:r>
              <a:rPr lang="en-US" sz="1800" dirty="0" smtClean="0"/>
              <a:t>to make $10,000</a:t>
            </a:r>
          </a:p>
          <a:p>
            <a:pPr marL="457200" lvl="0" indent="-342900">
              <a:buFont typeface="Arial"/>
              <a:buChar char="●"/>
            </a:pPr>
            <a:r>
              <a:rPr lang="en-US" sz="1800" dirty="0" smtClean="0"/>
              <a:t>Think holistically about your marketing to gain the most benefit</a:t>
            </a:r>
          </a:p>
          <a:p>
            <a:pPr marL="457200" lvl="0" indent="-342900" rtl="0">
              <a:spcBef>
                <a:spcPts val="0"/>
              </a:spcBef>
              <a:buClr>
                <a:schemeClr val="dk1"/>
              </a:buClr>
              <a:buSzPct val="100000"/>
              <a:buFont typeface="Arial"/>
              <a:buChar char="●"/>
            </a:pPr>
            <a:endParaRPr lang="en" sz="1800" dirty="0">
              <a:solidFill>
                <a:srgbClr val="333333"/>
              </a:solidFill>
            </a:endParaRPr>
          </a:p>
        </p:txBody>
      </p:sp>
      <p:sp>
        <p:nvSpPr>
          <p:cNvPr id="61" name="Shape 61"/>
          <p:cNvSpPr txBox="1"/>
          <p:nvPr/>
        </p:nvSpPr>
        <p:spPr>
          <a:xfrm>
            <a:off x="540124" y="263575"/>
            <a:ext cx="8146675" cy="890399"/>
          </a:xfrm>
          <a:prstGeom prst="rect">
            <a:avLst/>
          </a:prstGeom>
          <a:noFill/>
          <a:ln>
            <a:noFill/>
          </a:ln>
        </p:spPr>
        <p:txBody>
          <a:bodyPr lIns="91425" tIns="91425" rIns="91425" bIns="91425" anchor="t" anchorCtr="0">
            <a:noAutofit/>
          </a:bodyPr>
          <a:lstStyle/>
          <a:p>
            <a:r>
              <a:rPr lang="en" sz="3600" b="1" dirty="0" smtClean="0">
                <a:latin typeface="Montserrat"/>
                <a:ea typeface="Montserrat"/>
                <a:cs typeface="Montserrat"/>
                <a:sym typeface="Montserrat"/>
              </a:rPr>
              <a:t>SUMMARY:</a:t>
            </a:r>
            <a:endParaRPr lang="en" sz="3600" b="1" dirty="0">
              <a:latin typeface="Montserrat"/>
              <a:ea typeface="Montserrat"/>
              <a:cs typeface="Montserrat"/>
              <a:sym typeface="Montserrat"/>
            </a:endParaRPr>
          </a:p>
        </p:txBody>
      </p:sp>
      <p:pic>
        <p:nvPicPr>
          <p:cNvPr id="62" name="Shape 62"/>
          <p:cNvPicPr preferRelativeResize="0"/>
          <p:nvPr/>
        </p:nvPicPr>
        <p:blipFill>
          <a:blip r:embed="rId3">
            <a:alphaModFix/>
          </a:blip>
          <a:stretch>
            <a:fillRect/>
          </a:stretch>
        </p:blipFill>
        <p:spPr>
          <a:xfrm>
            <a:off x="8118948" y="4125073"/>
            <a:ext cx="911076" cy="911076"/>
          </a:xfrm>
          <a:prstGeom prst="rect">
            <a:avLst/>
          </a:prstGeom>
          <a:noFill/>
          <a:ln>
            <a:noFill/>
          </a:ln>
        </p:spPr>
      </p:pic>
    </p:spTree>
    <p:extLst>
      <p:ext uri="{BB962C8B-B14F-4D97-AF65-F5344CB8AC3E}">
        <p14:creationId xmlns:p14="http://schemas.microsoft.com/office/powerpoint/2010/main" val="2796735224"/>
      </p:ext>
    </p:extLst>
  </p:cSld>
  <p:clrMapOvr>
    <a:masterClrMapping/>
  </p:clrMapOvr>
  <p:transition spd="slow">
    <p:cu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9" name="Shape 109"/>
          <p:cNvPicPr preferRelativeResize="0"/>
          <p:nvPr/>
        </p:nvPicPr>
        <p:blipFill>
          <a:blip r:embed="rId3">
            <a:alphaModFix/>
          </a:blip>
          <a:stretch>
            <a:fillRect/>
          </a:stretch>
        </p:blipFill>
        <p:spPr>
          <a:xfrm>
            <a:off x="8118948" y="4125073"/>
            <a:ext cx="911076" cy="911076"/>
          </a:xfrm>
          <a:prstGeom prst="rect">
            <a:avLst/>
          </a:prstGeom>
          <a:noFill/>
          <a:ln>
            <a:noFill/>
          </a:ln>
        </p:spPr>
      </p:pic>
      <p:sp>
        <p:nvSpPr>
          <p:cNvPr id="110" name="Shape 110"/>
          <p:cNvSpPr txBox="1"/>
          <p:nvPr/>
        </p:nvSpPr>
        <p:spPr>
          <a:xfrm>
            <a:off x="348474" y="332836"/>
            <a:ext cx="7879199" cy="735599"/>
          </a:xfrm>
          <a:prstGeom prst="rect">
            <a:avLst/>
          </a:prstGeom>
          <a:noFill/>
          <a:ln>
            <a:noFill/>
          </a:ln>
        </p:spPr>
        <p:txBody>
          <a:bodyPr lIns="91425" tIns="91425" rIns="91425" bIns="91425" anchor="t" anchorCtr="0">
            <a:noAutofit/>
          </a:bodyPr>
          <a:lstStyle/>
          <a:p>
            <a:pPr lvl="0" rtl="0">
              <a:spcBef>
                <a:spcPts val="0"/>
              </a:spcBef>
              <a:buNone/>
            </a:pPr>
            <a:r>
              <a:rPr lang="en" sz="3600" b="1" dirty="0" smtClean="0">
                <a:latin typeface="Montserrat"/>
                <a:ea typeface="Montserrat"/>
                <a:cs typeface="Montserrat"/>
                <a:sym typeface="Montserrat"/>
              </a:rPr>
              <a:t>Thank You!  Questions?</a:t>
            </a:r>
            <a:endParaRPr lang="en" sz="3600" b="1" dirty="0">
              <a:latin typeface="Montserrat"/>
              <a:ea typeface="Montserrat"/>
              <a:cs typeface="Montserrat"/>
              <a:sym typeface="Montserra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474" y="1068435"/>
            <a:ext cx="7302500" cy="3657600"/>
          </a:xfrm>
          <a:prstGeom prst="rect">
            <a:avLst/>
          </a:prstGeom>
        </p:spPr>
      </p:pic>
    </p:spTree>
    <p:extLst>
      <p:ext uri="{BB962C8B-B14F-4D97-AF65-F5344CB8AC3E}">
        <p14:creationId xmlns:p14="http://schemas.microsoft.com/office/powerpoint/2010/main" val="1214141258"/>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TotalTime>
  <Words>1882</Words>
  <Application>Microsoft Office PowerPoint</Application>
  <PresentationFormat>On-screen Show (16:9)</PresentationFormat>
  <Paragraphs>353</Paragraphs>
  <Slides>91</Slides>
  <Notes>91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91</vt:i4>
      </vt:variant>
    </vt:vector>
  </HeadingPairs>
  <TitlesOfParts>
    <vt:vector size="96" baseType="lpstr">
      <vt:lpstr>Arial</vt:lpstr>
      <vt:lpstr>Montserrat</vt:lpstr>
      <vt:lpstr>Wingdings</vt:lpstr>
      <vt:lpstr>simple-light</vt:lpstr>
      <vt:lpstr>Acrobat Document</vt:lpstr>
      <vt:lpstr>PowerPoint Presentation</vt:lpstr>
      <vt:lpstr>WHO WE ARE</vt:lpstr>
      <vt:lpstr>WHO WE ARE</vt:lpstr>
      <vt:lpstr>PowerPoint Presentation</vt:lpstr>
      <vt:lpstr>The Digital Solutions Management Team</vt:lpstr>
      <vt:lpstr>WHY DIGITAL SOLUTIONS</vt:lpstr>
      <vt:lpstr>WHY DIGITAL SOLUTIONS</vt:lpstr>
      <vt:lpstr>Clients in 9 States :: Software Users in 41</vt:lpstr>
      <vt:lpstr>PowerPoint Presentation</vt:lpstr>
      <vt:lpstr>WHERE ARE WE GOING?</vt:lpstr>
      <vt:lpstr>WHERE ARE WE GOING?</vt:lpstr>
      <vt:lpstr>WHERE ARE WE GOING?</vt:lpstr>
      <vt:lpstr>WHERE ARE WE GOING?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LEAD TRACKING</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Ohmann</dc:creator>
  <cp:lastModifiedBy>Marc Ohmann</cp:lastModifiedBy>
  <cp:revision>40</cp:revision>
  <dcterms:modified xsi:type="dcterms:W3CDTF">2014-11-19T22:49:06Z</dcterms:modified>
</cp:coreProperties>
</file>